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ECEBDF"/>
                </a:solidFill>
                <a:latin typeface="Corbel Light"/>
                <a:cs typeface="Corbel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ECEBDF"/>
                </a:solidFill>
                <a:latin typeface="Corbel Light"/>
                <a:cs typeface="Corbel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ECEBDF"/>
                </a:solidFill>
                <a:latin typeface="Corbel Light"/>
                <a:cs typeface="Corbel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4666" y="8886063"/>
            <a:ext cx="12443460" cy="0"/>
          </a:xfrm>
          <a:custGeom>
            <a:avLst/>
            <a:gdLst/>
            <a:ahLst/>
            <a:cxnLst/>
            <a:rect l="l" t="t" r="r" b="b"/>
            <a:pathLst>
              <a:path w="12443460" h="0">
                <a:moveTo>
                  <a:pt x="0" y="0"/>
                </a:moveTo>
                <a:lnTo>
                  <a:pt x="12443460" y="0"/>
                </a:lnTo>
              </a:path>
            </a:pathLst>
          </a:custGeom>
          <a:ln w="19050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9813" y="8948166"/>
            <a:ext cx="1167657" cy="7581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ECEBDF"/>
                </a:solidFill>
                <a:latin typeface="Corbel Light"/>
                <a:cs typeface="Corbel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7154" y="536447"/>
            <a:ext cx="17093691" cy="1310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ECEBDF"/>
                </a:solidFill>
                <a:latin typeface="Corbel Light"/>
                <a:cs typeface="Corbel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tuinteriors.com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reenfc.com/product-series/ascent-seating/" TargetMode="External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d.adobe.com/view/a28d2c59-e441-4d8a-b875-05426c63b3fd" TargetMode="External"/><Relationship Id="rId3" Type="http://schemas.openxmlformats.org/officeDocument/2006/relationships/image" Target="../media/image43.jpg"/><Relationship Id="rId4" Type="http://schemas.openxmlformats.org/officeDocument/2006/relationships/hyperlink" Target="https://www.sourceinternationaldesign.com/products/botte-swivel" TargetMode="External"/><Relationship Id="rId5" Type="http://schemas.openxmlformats.org/officeDocument/2006/relationships/image" Target="../media/image44.jpg"/><Relationship Id="rId6" Type="http://schemas.openxmlformats.org/officeDocument/2006/relationships/hyperlink" Target="https://www.sourceinternationaldesign.com/products/botte-multi-use" TargetMode="External"/><Relationship Id="rId7" Type="http://schemas.openxmlformats.org/officeDocument/2006/relationships/image" Target="../media/image45.jpg"/><Relationship Id="rId8" Type="http://schemas.openxmlformats.org/officeDocument/2006/relationships/image" Target="../media/image4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oncept.com/Z-Bar" TargetMode="External"/><Relationship Id="rId3" Type="http://schemas.openxmlformats.org/officeDocument/2006/relationships/image" Target="../media/image47.jpg"/><Relationship Id="rId4" Type="http://schemas.openxmlformats.org/officeDocument/2006/relationships/hyperlink" Target="https://koncept.com/combi" TargetMode="External"/><Relationship Id="rId5" Type="http://schemas.openxmlformats.org/officeDocument/2006/relationships/image" Target="../media/image48.jpg"/><Relationship Id="rId6" Type="http://schemas.openxmlformats.org/officeDocument/2006/relationships/hyperlink" Target="https://koncept.com/splitty" TargetMode="External"/><Relationship Id="rId7" Type="http://schemas.openxmlformats.org/officeDocument/2006/relationships/image" Target="../media/image49.jpg"/><Relationship Id="rId8" Type="http://schemas.openxmlformats.org/officeDocument/2006/relationships/hyperlink" Target="https://koncept.com/focaccia" TargetMode="External"/><Relationship Id="rId9" Type="http://schemas.openxmlformats.org/officeDocument/2006/relationships/image" Target="../media/image5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hyperlink" Target="https://www.hatcollective.com/" TargetMode="External"/><Relationship Id="rId4" Type="http://schemas.openxmlformats.org/officeDocument/2006/relationships/hyperlink" Target="https://greenfc.com/us/" TargetMode="External"/><Relationship Id="rId5" Type="http://schemas.openxmlformats.org/officeDocument/2006/relationships/hyperlink" Target="https://www.corianderdesigns.com/" TargetMode="External"/><Relationship Id="rId6" Type="http://schemas.openxmlformats.org/officeDocument/2006/relationships/hyperlink" Target="https://koncept.com/" TargetMode="External"/><Relationship Id="rId7" Type="http://schemas.openxmlformats.org/officeDocument/2006/relationships/hyperlink" Target="https://www.ultrafabricsinc.com/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hyperlink" Target="https://www.hatcollective.com/products/pocket/" TargetMode="External"/><Relationship Id="rId4" Type="http://schemas.openxmlformats.org/officeDocument/2006/relationships/image" Target="../media/image53.jp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hyperlink" Target="mailto:eeneboe@etuinteriors.co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s://www.sourceinternationaldesign.com/products/viiva-stools" TargetMode="External"/><Relationship Id="rId5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ourceinternationaldesign.com/products/nordic-lounge" TargetMode="Externa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rianderdesigns.com/meeting-tables" TargetMode="External"/><Relationship Id="rId3" Type="http://schemas.openxmlformats.org/officeDocument/2006/relationships/image" Target="../media/image8.jpg"/><Relationship Id="rId4" Type="http://schemas.openxmlformats.org/officeDocument/2006/relationships/hyperlink" Target="https://www.corianderdesigns.com/" TargetMode="External"/><Relationship Id="rId5" Type="http://schemas.openxmlformats.org/officeDocument/2006/relationships/hyperlink" Target="https://www.corianderdesigns.com/reed-drum-table" TargetMode="External"/><Relationship Id="rId6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eenfc.com/us/" TargetMode="Externa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jpg"/><Relationship Id="rId12" Type="http://schemas.openxmlformats.org/officeDocument/2006/relationships/hyperlink" Target="https://greenfc.com/us/product-series/leaf-lamp-lighting/#leaf-lamp-pendant-module-leaf-lamp-pendant" TargetMode="External"/><Relationship Id="rId13" Type="http://schemas.openxmlformats.org/officeDocument/2006/relationships/image" Target="../media/image1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ourceinternationaldesign.com/products/say-o-poly-stools" TargetMode="External"/><Relationship Id="rId3" Type="http://schemas.openxmlformats.org/officeDocument/2006/relationships/image" Target="../media/image20.jpg"/><Relationship Id="rId4" Type="http://schemas.openxmlformats.org/officeDocument/2006/relationships/hyperlink" Target="https://www.sourceinternationaldesign.com/products/say-o-poly-multi-use-1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14.png"/><Relationship Id="rId7" Type="http://schemas.openxmlformats.org/officeDocument/2006/relationships/hyperlink" Target="https://www.ultrafabricsinc.com/Collections/Timeless-Grains/Reef-Pro" TargetMode="External"/><Relationship Id="rId8" Type="http://schemas.openxmlformats.org/officeDocument/2006/relationships/image" Target="../media/image2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atcollective.com/products/m-series-nesting-table/" TargetMode="External"/><Relationship Id="rId3" Type="http://schemas.openxmlformats.org/officeDocument/2006/relationships/image" Target="../media/image23.jpg"/><Relationship Id="rId4" Type="http://schemas.openxmlformats.org/officeDocument/2006/relationships/image" Target="../media/image14.png"/><Relationship Id="rId5" Type="http://schemas.openxmlformats.org/officeDocument/2006/relationships/image" Target="../media/image24.jpg"/><Relationship Id="rId6" Type="http://schemas.openxmlformats.org/officeDocument/2006/relationships/hyperlink" Target="https://www.sourceinternationaldesign.com/products/tier-stacking" TargetMode="External"/><Relationship Id="rId7" Type="http://schemas.openxmlformats.org/officeDocument/2006/relationships/image" Target="../media/image25.jpg"/><Relationship Id="rId8" Type="http://schemas.openxmlformats.org/officeDocument/2006/relationships/image" Target="../media/image26.png"/><Relationship Id="rId9" Type="http://schemas.openxmlformats.org/officeDocument/2006/relationships/image" Target="../media/image27.jpg"/><Relationship Id="rId10" Type="http://schemas.openxmlformats.org/officeDocument/2006/relationships/image" Target="../media/image28.jpg"/><Relationship Id="rId11" Type="http://schemas.openxmlformats.org/officeDocument/2006/relationships/image" Target="../media/image29.jpg"/><Relationship Id="rId12" Type="http://schemas.openxmlformats.org/officeDocument/2006/relationships/hyperlink" Target="https://www.hatcollective.com/products/ellehaven-worksurface/" TargetMode="External"/><Relationship Id="rId13" Type="http://schemas.openxmlformats.org/officeDocument/2006/relationships/image" Target="../media/image3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ourceinternationaldesign.com/products/nordic-lounge" TargetMode="External"/><Relationship Id="rId3" Type="http://schemas.openxmlformats.org/officeDocument/2006/relationships/image" Target="../media/image31.jpg"/><Relationship Id="rId4" Type="http://schemas.openxmlformats.org/officeDocument/2006/relationships/hyperlink" Target="https://www.archdaily.com/974790/the-biophilic-response-to-wood-can-it-promote-the-wellbeing-of-building-occupants" TargetMode="External"/><Relationship Id="rId5" Type="http://schemas.openxmlformats.org/officeDocument/2006/relationships/hyperlink" Target="https://www.meyerwells.com/willow" TargetMode="External"/><Relationship Id="rId6" Type="http://schemas.openxmlformats.org/officeDocument/2006/relationships/image" Target="../media/image32.jpg"/><Relationship Id="rId7" Type="http://schemas.openxmlformats.org/officeDocument/2006/relationships/hyperlink" Target="https://static1.squarespace.com/static/5e0b786be872050321c07745/t/5f32e6aed58c557b4747100f/1597171384167/Table%2BTops.pdf" TargetMode="External"/><Relationship Id="rId8" Type="http://schemas.openxmlformats.org/officeDocument/2006/relationships/image" Target="../media/image33.jpg"/><Relationship Id="rId9" Type="http://schemas.openxmlformats.org/officeDocument/2006/relationships/image" Target="../media/image34.jpg"/><Relationship Id="rId10" Type="http://schemas.openxmlformats.org/officeDocument/2006/relationships/image" Target="../media/image35.jpg"/><Relationship Id="rId11" Type="http://schemas.openxmlformats.org/officeDocument/2006/relationships/hyperlink" Target="https://www.meyerwells.com/custom-conference-tables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brc.group/product-type/tables/" TargetMode="External"/><Relationship Id="rId3" Type="http://schemas.openxmlformats.org/officeDocument/2006/relationships/image" Target="../media/image36.jpg"/><Relationship Id="rId4" Type="http://schemas.openxmlformats.org/officeDocument/2006/relationships/hyperlink" Target="https://www.corianderdesigns.com/meeting-tables" TargetMode="External"/><Relationship Id="rId5" Type="http://schemas.openxmlformats.org/officeDocument/2006/relationships/image" Target="../media/image37.jpg"/><Relationship Id="rId6" Type="http://schemas.openxmlformats.org/officeDocument/2006/relationships/hyperlink" Target="https://www.sourceinternationaldesign.com/products/defign-swivel" TargetMode="External"/><Relationship Id="rId7" Type="http://schemas.openxmlformats.org/officeDocument/2006/relationships/image" Target="../media/image38.jpg"/><Relationship Id="rId8" Type="http://schemas.openxmlformats.org/officeDocument/2006/relationships/image" Target="../media/image39.jpg"/><Relationship Id="rId9" Type="http://schemas.openxmlformats.org/officeDocument/2006/relationships/hyperlink" Target="https://www.corianderdesigns.com/darby-table" TargetMode="External"/><Relationship Id="rId10" Type="http://schemas.openxmlformats.org/officeDocument/2006/relationships/image" Target="../media/image4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77887" y="9089821"/>
            <a:ext cx="23107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1250" algn="l"/>
              </a:tabLst>
            </a:pPr>
            <a:r>
              <a:rPr dirty="0" sz="2400" spc="130">
                <a:solidFill>
                  <a:srgbClr val="2D2421"/>
                </a:solidFill>
                <a:latin typeface="Source Sans 3"/>
                <a:cs typeface="Source Sans 3"/>
              </a:rPr>
              <a:t>Winter</a:t>
            </a:r>
            <a:r>
              <a:rPr dirty="0" sz="2400">
                <a:solidFill>
                  <a:srgbClr val="2D2421"/>
                </a:solidFill>
                <a:latin typeface="Source Sans 3"/>
                <a:cs typeface="Source Sans 3"/>
              </a:rPr>
              <a:t>	</a:t>
            </a:r>
            <a:r>
              <a:rPr dirty="0" sz="2400" spc="110">
                <a:solidFill>
                  <a:srgbClr val="2D2421"/>
                </a:solidFill>
                <a:latin typeface="Calibri"/>
                <a:cs typeface="Calibri"/>
              </a:rPr>
              <a:t>2024</a:t>
            </a:r>
            <a:r>
              <a:rPr dirty="0" sz="2400" spc="-30">
                <a:solidFill>
                  <a:srgbClr val="2D2421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2D2421"/>
                </a:solidFill>
                <a:latin typeface="Corbel Light"/>
                <a:cs typeface="Corbel Light"/>
              </a:rPr>
              <a:t>/</a:t>
            </a:r>
            <a:r>
              <a:rPr dirty="0" sz="2400" spc="-2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90">
                <a:solidFill>
                  <a:srgbClr val="2D2421"/>
                </a:solidFill>
                <a:latin typeface="Calibri"/>
                <a:cs typeface="Calibri"/>
              </a:rPr>
              <a:t>25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968" y="6430264"/>
            <a:ext cx="4509135" cy="1991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900" spc="235">
                <a:solidFill>
                  <a:srgbClr val="2D2421"/>
                </a:solidFill>
              </a:rPr>
              <a:t>Guide.</a:t>
            </a:r>
            <a:endParaRPr sz="12900"/>
          </a:p>
        </p:txBody>
      </p:sp>
      <p:sp>
        <p:nvSpPr>
          <p:cNvPr id="4" name="object 4" descr=""/>
          <p:cNvSpPr txBox="1"/>
          <p:nvPr/>
        </p:nvSpPr>
        <p:spPr>
          <a:xfrm>
            <a:off x="17136290" y="5983373"/>
            <a:ext cx="254000" cy="24110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00"/>
              </a:lnSpc>
            </a:pPr>
            <a:r>
              <a:rPr dirty="0" u="sng" sz="1800" spc="120" b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orbel Light"/>
                <a:cs typeface="Corbel Light"/>
                <a:hlinkClick r:id="rId2"/>
              </a:rPr>
              <a:t>www.etuinteriors.com</a:t>
            </a:r>
            <a:endParaRPr sz="1800">
              <a:latin typeface="Corbel Light"/>
              <a:cs typeface="Corbel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3081" y="8396985"/>
            <a:ext cx="4908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</a:t>
            </a:r>
            <a:r>
              <a:rPr dirty="0" sz="2400" spc="2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peek</a:t>
            </a:r>
            <a:r>
              <a:rPr dirty="0" sz="2400" spc="35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at</a:t>
            </a:r>
            <a:r>
              <a:rPr dirty="0" sz="2400" spc="3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65" b="0">
                <a:solidFill>
                  <a:srgbClr val="2D2421"/>
                </a:solidFill>
                <a:latin typeface="Corbel Light"/>
                <a:cs typeface="Corbel Light"/>
              </a:rPr>
              <a:t>what's</a:t>
            </a:r>
            <a:r>
              <a:rPr dirty="0" sz="2400" spc="34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new</a:t>
            </a:r>
            <a:r>
              <a:rPr dirty="0" sz="2400" spc="35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and</a:t>
            </a:r>
            <a:r>
              <a:rPr dirty="0" sz="2400" spc="3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0" b="0">
                <a:solidFill>
                  <a:srgbClr val="2D2421"/>
                </a:solidFill>
                <a:latin typeface="Corbel Light"/>
                <a:cs typeface="Corbel Light"/>
              </a:rPr>
              <a:t>noteworthy</a:t>
            </a:r>
            <a:endParaRPr sz="24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253" y="7630159"/>
            <a:ext cx="23920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85" b="0">
                <a:solidFill>
                  <a:srgbClr val="2D2421"/>
                </a:solidFill>
                <a:latin typeface="Corbel Light"/>
                <a:cs typeface="Corbel Light"/>
              </a:rPr>
              <a:t>Ascent.</a:t>
            </a:r>
            <a:endParaRPr sz="6000">
              <a:latin typeface="Corbel Light"/>
              <a:cs typeface="Corbel Ligh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028953" y="8432545"/>
            <a:ext cx="6292850" cy="18415"/>
          </a:xfrm>
          <a:custGeom>
            <a:avLst/>
            <a:gdLst/>
            <a:ahLst/>
            <a:cxnLst/>
            <a:rect l="l" t="t" r="r" b="b"/>
            <a:pathLst>
              <a:path w="6292850" h="18415">
                <a:moveTo>
                  <a:pt x="6292596" y="0"/>
                </a:moveTo>
                <a:lnTo>
                  <a:pt x="0" y="0"/>
                </a:lnTo>
                <a:lnTo>
                  <a:pt x="0" y="18287"/>
                </a:lnTo>
                <a:lnTo>
                  <a:pt x="6292596" y="18287"/>
                </a:lnTo>
                <a:lnTo>
                  <a:pt x="6292596" y="0"/>
                </a:lnTo>
                <a:close/>
              </a:path>
            </a:pathLst>
          </a:custGeom>
          <a:solidFill>
            <a:srgbClr val="2D242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5431" y="5771388"/>
            <a:ext cx="6662166" cy="4159758"/>
          </a:xfrm>
          <a:prstGeom prst="rect">
            <a:avLst/>
          </a:prstGeom>
        </p:spPr>
      </p:pic>
      <p:pic>
        <p:nvPicPr>
          <p:cNvPr id="5" name="object 5" descr="">
            <a:hlinkClick r:id="rId2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534619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16253" y="8916416"/>
            <a:ext cx="367347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114" b="0">
                <a:solidFill>
                  <a:srgbClr val="2D2421"/>
                </a:solidFill>
                <a:latin typeface="Corbel Light"/>
                <a:cs typeface="Corbel Light"/>
              </a:rPr>
              <a:t>GREEN</a:t>
            </a:r>
            <a:r>
              <a:rPr dirty="0" sz="2000" spc="7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2000" spc="135" b="0">
                <a:solidFill>
                  <a:srgbClr val="2D2421"/>
                </a:solidFill>
                <a:latin typeface="Corbel Light"/>
                <a:cs typeface="Corbel Light"/>
              </a:rPr>
              <a:t>FURNITURE</a:t>
            </a:r>
            <a:r>
              <a:rPr dirty="0" sz="2000" spc="6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2000" spc="110" b="0">
                <a:solidFill>
                  <a:srgbClr val="2D2421"/>
                </a:solidFill>
                <a:latin typeface="Corbel Light"/>
                <a:cs typeface="Corbel Light"/>
              </a:rPr>
              <a:t>CONCEPT</a:t>
            </a:r>
            <a:endParaRPr sz="20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058018" y="3369183"/>
            <a:ext cx="6082665" cy="0"/>
          </a:xfrm>
          <a:custGeom>
            <a:avLst/>
            <a:gdLst/>
            <a:ahLst/>
            <a:cxnLst/>
            <a:rect l="l" t="t" r="r" b="b"/>
            <a:pathLst>
              <a:path w="6082665" h="0">
                <a:moveTo>
                  <a:pt x="0" y="0"/>
                </a:moveTo>
                <a:lnTo>
                  <a:pt x="6082665" y="0"/>
                </a:lnTo>
              </a:path>
            </a:pathLst>
          </a:custGeom>
          <a:ln w="19050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5" y="1789176"/>
            <a:ext cx="9614916" cy="576834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771888" y="5690615"/>
            <a:ext cx="8510270" cy="2226945"/>
            <a:chOff x="9771888" y="5690615"/>
            <a:chExt cx="8510270" cy="2226945"/>
          </a:xfrm>
        </p:grpSpPr>
        <p:pic>
          <p:nvPicPr>
            <p:cNvPr id="5" name="object 5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55817" y="6134948"/>
              <a:ext cx="1529609" cy="1681647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85604" y="5690615"/>
              <a:ext cx="3611880" cy="216712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786366" y="5842253"/>
              <a:ext cx="0" cy="2016760"/>
            </a:xfrm>
            <a:custGeom>
              <a:avLst/>
              <a:gdLst/>
              <a:ahLst/>
              <a:cxnLst/>
              <a:rect l="l" t="t" r="r" b="b"/>
              <a:pathLst>
                <a:path w="0" h="2016759">
                  <a:moveTo>
                    <a:pt x="0" y="0"/>
                  </a:moveTo>
                  <a:lnTo>
                    <a:pt x="0" y="2016506"/>
                  </a:lnTo>
                </a:path>
              </a:pathLst>
            </a:custGeom>
            <a:ln w="28956">
              <a:solidFill>
                <a:srgbClr val="2D24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71547" y="5751575"/>
              <a:ext cx="3610355" cy="216560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044430" y="2062479"/>
            <a:ext cx="198437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90">
                <a:solidFill>
                  <a:srgbClr val="2D2421"/>
                </a:solidFill>
              </a:rPr>
              <a:t>Botte.</a:t>
            </a:r>
            <a:endParaRPr sz="6000"/>
          </a:p>
        </p:txBody>
      </p:sp>
      <p:sp>
        <p:nvSpPr>
          <p:cNvPr id="10" name="object 10" descr=""/>
          <p:cNvSpPr txBox="1"/>
          <p:nvPr/>
        </p:nvSpPr>
        <p:spPr>
          <a:xfrm>
            <a:off x="10067290" y="3814064"/>
            <a:ext cx="7085965" cy="18307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 marR="5080">
              <a:lnSpc>
                <a:spcPct val="82500"/>
              </a:lnSpc>
              <a:spcBef>
                <a:spcPts val="605"/>
              </a:spcBef>
            </a:pPr>
            <a:r>
              <a:rPr dirty="0" sz="2400" spc="45" b="0">
                <a:latin typeface="Corbel Light"/>
                <a:cs typeface="Corbel Light"/>
              </a:rPr>
              <a:t>Designed</a:t>
            </a:r>
            <a:r>
              <a:rPr dirty="0" sz="2400" spc="31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by</a:t>
            </a:r>
            <a:r>
              <a:rPr dirty="0" sz="2400" spc="18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Joachim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spc="45" b="0">
                <a:latin typeface="Corbel Light"/>
                <a:cs typeface="Corbel Light"/>
              </a:rPr>
              <a:t>Jensen,</a:t>
            </a:r>
            <a:r>
              <a:rPr dirty="0" sz="2400" spc="32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the</a:t>
            </a:r>
            <a:r>
              <a:rPr dirty="0" sz="2400" spc="254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Botte</a:t>
            </a:r>
            <a:r>
              <a:rPr dirty="0" sz="2400" spc="35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side</a:t>
            </a:r>
            <a:r>
              <a:rPr dirty="0" sz="2400" spc="310" b="0">
                <a:latin typeface="Corbel Light"/>
                <a:cs typeface="Corbel Light"/>
              </a:rPr>
              <a:t> </a:t>
            </a:r>
            <a:r>
              <a:rPr dirty="0" sz="2400" spc="-10" b="0">
                <a:latin typeface="Corbel Light"/>
                <a:cs typeface="Corbel Light"/>
              </a:rPr>
              <a:t>chair </a:t>
            </a:r>
            <a:r>
              <a:rPr dirty="0" sz="2400" spc="45" b="0">
                <a:latin typeface="Corbel Light"/>
                <a:cs typeface="Corbel Light"/>
              </a:rPr>
              <a:t>celebrates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longevity</a:t>
            </a:r>
            <a:r>
              <a:rPr dirty="0" sz="2400" spc="28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in</a:t>
            </a:r>
            <a:r>
              <a:rPr dirty="0" sz="2400" spc="25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the</a:t>
            </a:r>
            <a:r>
              <a:rPr dirty="0" sz="2400" spc="15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Source</a:t>
            </a:r>
            <a:r>
              <a:rPr dirty="0" sz="2400" spc="33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International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spc="-10" b="0">
                <a:latin typeface="Corbel Light"/>
                <a:cs typeface="Corbel Light"/>
              </a:rPr>
              <a:t>Design </a:t>
            </a:r>
            <a:r>
              <a:rPr dirty="0" sz="2400" spc="45" b="0">
                <a:latin typeface="Corbel Light"/>
                <a:cs typeface="Corbel Light"/>
              </a:rPr>
              <a:t>offering</a:t>
            </a:r>
            <a:r>
              <a:rPr dirty="0" sz="2400" spc="22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due</a:t>
            </a:r>
            <a:r>
              <a:rPr dirty="0" sz="2400" spc="19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to</a:t>
            </a:r>
            <a:r>
              <a:rPr dirty="0" sz="2400" spc="21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is</a:t>
            </a:r>
            <a:r>
              <a:rPr dirty="0" sz="2400" spc="204" b="0">
                <a:latin typeface="Corbel Light"/>
                <a:cs typeface="Corbel Light"/>
              </a:rPr>
              <a:t> </a:t>
            </a:r>
            <a:r>
              <a:rPr dirty="0" sz="2400" spc="45" b="0">
                <a:latin typeface="Corbel Light"/>
                <a:cs typeface="Corbel Light"/>
              </a:rPr>
              <a:t>classic</a:t>
            </a:r>
            <a:r>
              <a:rPr dirty="0" sz="2400" spc="24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styling</a:t>
            </a:r>
            <a:r>
              <a:rPr dirty="0" sz="2400" spc="24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and</a:t>
            </a:r>
            <a:r>
              <a:rPr dirty="0" sz="2400" spc="235" b="0">
                <a:latin typeface="Corbel Light"/>
                <a:cs typeface="Corbel Light"/>
              </a:rPr>
              <a:t> </a:t>
            </a:r>
            <a:r>
              <a:rPr dirty="0" sz="2400" spc="45" b="0">
                <a:latin typeface="Corbel Light"/>
                <a:cs typeface="Corbel Light"/>
              </a:rPr>
              <a:t>comfortable</a:t>
            </a:r>
            <a:r>
              <a:rPr dirty="0" sz="2400" spc="245" b="0">
                <a:latin typeface="Corbel Light"/>
                <a:cs typeface="Corbel Light"/>
              </a:rPr>
              <a:t> </a:t>
            </a:r>
            <a:r>
              <a:rPr dirty="0" sz="2400" spc="-20" b="0">
                <a:latin typeface="Corbel Light"/>
                <a:cs typeface="Corbel Light"/>
              </a:rPr>
              <a:t>sit.</a:t>
            </a:r>
            <a:endParaRPr sz="2400">
              <a:latin typeface="Corbel Light"/>
              <a:cs typeface="Corbel Light"/>
            </a:endParaRPr>
          </a:p>
          <a:p>
            <a:pPr marL="12700">
              <a:lnSpc>
                <a:spcPts val="1745"/>
              </a:lnSpc>
            </a:pPr>
            <a:r>
              <a:rPr dirty="0" sz="2400" b="0">
                <a:latin typeface="Corbel Light"/>
                <a:cs typeface="Corbel Light"/>
              </a:rPr>
              <a:t>Available</a:t>
            </a:r>
            <a:r>
              <a:rPr dirty="0" sz="2400" spc="32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in</a:t>
            </a:r>
            <a:r>
              <a:rPr dirty="0" sz="2400" spc="28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5</a:t>
            </a:r>
            <a:r>
              <a:rPr dirty="0" sz="2400" spc="28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of</a:t>
            </a:r>
            <a:r>
              <a:rPr dirty="0" sz="2400" spc="28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our</a:t>
            </a:r>
            <a:r>
              <a:rPr dirty="0" sz="2400" spc="30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premium</a:t>
            </a:r>
            <a:r>
              <a:rPr dirty="0" sz="2400" spc="36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veneers</a:t>
            </a:r>
            <a:r>
              <a:rPr dirty="0" sz="2400" spc="33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and</a:t>
            </a:r>
            <a:r>
              <a:rPr dirty="0" sz="2400" spc="33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7</a:t>
            </a:r>
            <a:r>
              <a:rPr dirty="0" sz="2400" spc="280" b="0">
                <a:latin typeface="Corbel Light"/>
                <a:cs typeface="Corbel Light"/>
              </a:rPr>
              <a:t> </a:t>
            </a:r>
            <a:r>
              <a:rPr dirty="0" sz="2400" spc="-10" b="0">
                <a:latin typeface="Corbel Light"/>
                <a:cs typeface="Corbel Light"/>
              </a:rPr>
              <a:t>metal</a:t>
            </a:r>
            <a:endParaRPr sz="2400">
              <a:latin typeface="Corbel Light"/>
              <a:cs typeface="Corbel Light"/>
            </a:endParaRPr>
          </a:p>
          <a:p>
            <a:pPr marL="12700" marR="56515">
              <a:lnSpc>
                <a:spcPct val="76000"/>
              </a:lnSpc>
              <a:spcBef>
                <a:spcPts val="459"/>
              </a:spcBef>
            </a:pPr>
            <a:r>
              <a:rPr dirty="0" sz="2400" spc="55" b="0">
                <a:latin typeface="Corbel Light"/>
                <a:cs typeface="Corbel Light"/>
              </a:rPr>
              <a:t>finishes.</a:t>
            </a:r>
            <a:r>
              <a:rPr dirty="0" sz="2400" spc="105" b="0">
                <a:latin typeface="Corbel Light"/>
                <a:cs typeface="Corbel Light"/>
              </a:rPr>
              <a:t> </a:t>
            </a:r>
            <a:r>
              <a:rPr dirty="0" sz="2400" spc="45" b="0">
                <a:latin typeface="Corbel Light"/>
                <a:cs typeface="Corbel Light"/>
              </a:rPr>
              <a:t>Whether</a:t>
            </a:r>
            <a:r>
              <a:rPr dirty="0" sz="2400" spc="265" b="0">
                <a:latin typeface="Corbel Light"/>
                <a:cs typeface="Corbel Light"/>
              </a:rPr>
              <a:t> </a:t>
            </a:r>
            <a:r>
              <a:rPr dirty="0" sz="2400" spc="45" b="0">
                <a:latin typeface="Corbel Light"/>
                <a:cs typeface="Corbel Light"/>
              </a:rPr>
              <a:t>conference,</a:t>
            </a:r>
            <a:r>
              <a:rPr dirty="0" sz="2400" spc="26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or</a:t>
            </a:r>
            <a:r>
              <a:rPr dirty="0" sz="2400" spc="22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collaboration</a:t>
            </a:r>
            <a:r>
              <a:rPr dirty="0" sz="2400" spc="25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this</a:t>
            </a:r>
            <a:r>
              <a:rPr dirty="0" sz="2400" spc="26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is</a:t>
            </a:r>
            <a:r>
              <a:rPr dirty="0" sz="2400" spc="204" b="0">
                <a:latin typeface="Corbel Light"/>
                <a:cs typeface="Corbel Light"/>
              </a:rPr>
              <a:t> </a:t>
            </a:r>
            <a:r>
              <a:rPr dirty="0" sz="2400" spc="-50" b="0">
                <a:latin typeface="Corbel Light"/>
                <a:cs typeface="Corbel Light"/>
              </a:rPr>
              <a:t>a </a:t>
            </a:r>
            <a:r>
              <a:rPr dirty="0" sz="2400" b="0">
                <a:latin typeface="Corbel Light"/>
                <a:cs typeface="Corbel Light"/>
              </a:rPr>
              <a:t>great</a:t>
            </a:r>
            <a:r>
              <a:rPr dirty="0" sz="2400" spc="395" b="0">
                <a:latin typeface="Corbel Light"/>
                <a:cs typeface="Corbel Light"/>
              </a:rPr>
              <a:t> </a:t>
            </a:r>
            <a:r>
              <a:rPr dirty="0" sz="2400" spc="-20" b="0">
                <a:latin typeface="Corbel Light"/>
                <a:cs typeface="Corbel Light"/>
              </a:rPr>
              <a:t>fit.</a:t>
            </a:r>
            <a:endParaRPr sz="2400">
              <a:latin typeface="Corbel Light"/>
              <a:cs typeface="Corbel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8490" y="8180831"/>
            <a:ext cx="31349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 b="0">
                <a:solidFill>
                  <a:srgbClr val="2D2421"/>
                </a:solidFill>
                <a:latin typeface="Corbel Light"/>
                <a:cs typeface="Corbel Light"/>
              </a:rPr>
              <a:t>Spotlight</a:t>
            </a:r>
            <a:r>
              <a:rPr dirty="0" sz="1800" spc="31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on</a:t>
            </a:r>
            <a:r>
              <a:rPr dirty="0" sz="1800" spc="21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a</a:t>
            </a:r>
            <a:r>
              <a:rPr dirty="0" sz="1800" spc="204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local</a:t>
            </a:r>
            <a:r>
              <a:rPr dirty="0" sz="1800" spc="31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2D2421"/>
                </a:solidFill>
                <a:latin typeface="Corbel Light"/>
                <a:cs typeface="Corbel Light"/>
              </a:rPr>
              <a:t>installation.</a:t>
            </a:r>
            <a:endParaRPr sz="18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253" y="7488682"/>
            <a:ext cx="503555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0">
                <a:solidFill>
                  <a:srgbClr val="2D2421"/>
                </a:solidFill>
                <a:latin typeface="Corbel Light"/>
                <a:cs typeface="Corbel Light"/>
              </a:rPr>
              <a:t>Award</a:t>
            </a:r>
            <a:r>
              <a:rPr dirty="0" sz="6000" spc="31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6000" spc="95" b="0">
                <a:solidFill>
                  <a:srgbClr val="2D2421"/>
                </a:solidFill>
                <a:latin typeface="Corbel Light"/>
                <a:cs typeface="Corbel Light"/>
              </a:rPr>
              <a:t>Winners</a:t>
            </a:r>
            <a:r>
              <a:rPr dirty="0" sz="6300" spc="95" b="0">
                <a:solidFill>
                  <a:srgbClr val="2D2421"/>
                </a:solidFill>
                <a:latin typeface="Corbel Light"/>
                <a:cs typeface="Corbel Light"/>
              </a:rPr>
              <a:t>.</a:t>
            </a:r>
            <a:endParaRPr sz="6300">
              <a:latin typeface="Corbel Light"/>
              <a:cs typeface="Corbel Ligh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029842" y="8695563"/>
            <a:ext cx="6292850" cy="0"/>
          </a:xfrm>
          <a:custGeom>
            <a:avLst/>
            <a:gdLst/>
            <a:ahLst/>
            <a:cxnLst/>
            <a:rect l="l" t="t" r="r" b="b"/>
            <a:pathLst>
              <a:path w="6292850" h="0">
                <a:moveTo>
                  <a:pt x="0" y="0"/>
                </a:moveTo>
                <a:lnTo>
                  <a:pt x="6292341" y="0"/>
                </a:lnTo>
              </a:path>
            </a:pathLst>
          </a:custGeom>
          <a:ln w="19050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6634040" y="4990320"/>
            <a:ext cx="279400" cy="20942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u="sng" sz="2000" spc="120" b="0">
                <a:uFill>
                  <a:solidFill>
                    <a:srgbClr val="000000"/>
                  </a:solidFill>
                </a:uFill>
                <a:latin typeface="Corbel Light"/>
                <a:cs typeface="Corbel Light"/>
              </a:rPr>
              <a:t>Koncep</a:t>
            </a:r>
            <a:r>
              <a:rPr dirty="0" u="sng" sz="2000" spc="-35" b="0">
                <a:uFill>
                  <a:solidFill>
                    <a:srgbClr val="000000"/>
                  </a:solidFill>
                </a:uFill>
                <a:latin typeface="Corbel Light"/>
                <a:cs typeface="Corbel Light"/>
              </a:rPr>
              <a:t> </a:t>
            </a:r>
            <a:r>
              <a:rPr dirty="0" u="sng" sz="2000" b="0">
                <a:uFill>
                  <a:solidFill>
                    <a:srgbClr val="000000"/>
                  </a:solidFill>
                </a:uFill>
                <a:latin typeface="Corbel Light"/>
                <a:cs typeface="Corbel Light"/>
              </a:rPr>
              <a:t>t</a:t>
            </a:r>
            <a:r>
              <a:rPr dirty="0" u="sng" sz="2000" spc="365" b="0">
                <a:uFill>
                  <a:solidFill>
                    <a:srgbClr val="000000"/>
                  </a:solidFill>
                </a:uFill>
                <a:latin typeface="Corbel Light"/>
                <a:cs typeface="Corbel Light"/>
              </a:rPr>
              <a:t> </a:t>
            </a:r>
            <a:r>
              <a:rPr dirty="0" u="sng" sz="2000" spc="120" b="0">
                <a:uFill>
                  <a:solidFill>
                    <a:srgbClr val="000000"/>
                  </a:solidFill>
                </a:uFill>
                <a:latin typeface="Corbel Light"/>
                <a:cs typeface="Corbel Light"/>
              </a:rPr>
              <a:t>Lighting</a:t>
            </a:r>
            <a:endParaRPr sz="2000">
              <a:latin typeface="Corbel Light"/>
              <a:cs typeface="Corbel Light"/>
            </a:endParaRPr>
          </a:p>
        </p:txBody>
      </p:sp>
      <p:pic>
        <p:nvPicPr>
          <p:cNvPr id="5" name="object 5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571500"/>
            <a:ext cx="4512564" cy="6400800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0864" y="563880"/>
            <a:ext cx="4898136" cy="6528816"/>
          </a:xfrm>
          <a:prstGeom prst="rect">
            <a:avLst/>
          </a:prstGeom>
        </p:spPr>
      </p:pic>
      <p:pic>
        <p:nvPicPr>
          <p:cNvPr id="7" name="object 7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98580" y="528827"/>
            <a:ext cx="4895087" cy="3262884"/>
          </a:xfrm>
          <a:prstGeom prst="rect">
            <a:avLst/>
          </a:prstGeom>
        </p:spPr>
      </p:pic>
      <p:pic>
        <p:nvPicPr>
          <p:cNvPr id="8" name="object 8" descr="">
            <a:hlinkClick r:id="rId8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98580" y="4000500"/>
            <a:ext cx="4901183" cy="32628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352B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7566" rIns="0" bIns="0" rtlCol="0" vert="horz">
            <a:spAutoFit/>
          </a:bodyPr>
          <a:lstStyle/>
          <a:p>
            <a:pPr marL="412115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dirty="0" spc="525"/>
              <a:t> </a:t>
            </a:r>
            <a:r>
              <a:rPr dirty="0" spc="45"/>
              <a:t>Lines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011555" y="2000630"/>
            <a:ext cx="6292850" cy="0"/>
          </a:xfrm>
          <a:custGeom>
            <a:avLst/>
            <a:gdLst/>
            <a:ahLst/>
            <a:cxnLst/>
            <a:rect l="l" t="t" r="r" b="b"/>
            <a:pathLst>
              <a:path w="6292850" h="0">
                <a:moveTo>
                  <a:pt x="0" y="0"/>
                </a:moveTo>
                <a:lnTo>
                  <a:pt x="629234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37332"/>
            <a:ext cx="7162800" cy="385724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319769" y="2592192"/>
            <a:ext cx="3737610" cy="1400810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u="sng" sz="240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3"/>
              </a:rPr>
              <a:t>HAT</a:t>
            </a:r>
            <a:r>
              <a:rPr dirty="0" u="sng" sz="2400" spc="50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3"/>
              </a:rPr>
              <a:t> </a:t>
            </a:r>
            <a:r>
              <a:rPr dirty="0" u="sng" sz="2400" spc="12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3"/>
              </a:rPr>
              <a:t>Collective</a:t>
            </a:r>
            <a:endParaRPr sz="2400">
              <a:latin typeface="Corbel Light"/>
              <a:cs typeface="Corbel Light"/>
            </a:endParaRPr>
          </a:p>
          <a:p>
            <a:pPr marL="12700" marR="5080">
              <a:lnSpc>
                <a:spcPct val="118100"/>
              </a:lnSpc>
              <a:spcBef>
                <a:spcPts val="250"/>
              </a:spcBef>
            </a:pP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Ergonomic</a:t>
            </a:r>
            <a:r>
              <a:rPr dirty="0" sz="1600" spc="4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55" b="0">
                <a:solidFill>
                  <a:srgbClr val="FFFFFF"/>
                </a:solidFill>
                <a:latin typeface="Corbel Light"/>
                <a:cs typeface="Corbel Light"/>
              </a:rPr>
              <a:t>specialists.</a:t>
            </a:r>
            <a:r>
              <a:rPr dirty="0" sz="1600" spc="459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Height</a:t>
            </a:r>
            <a:r>
              <a:rPr dirty="0" sz="1600" spc="46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0" b="0">
                <a:solidFill>
                  <a:srgbClr val="FFFFFF"/>
                </a:solidFill>
                <a:latin typeface="Corbel Light"/>
                <a:cs typeface="Corbel Light"/>
              </a:rPr>
              <a:t>adjustable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tables,</a:t>
            </a:r>
            <a:r>
              <a:rPr dirty="0" sz="1600" spc="36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monitor</a:t>
            </a:r>
            <a:r>
              <a:rPr dirty="0" sz="1600" spc="434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arms,</a:t>
            </a:r>
            <a:r>
              <a:rPr dirty="0" sz="1600" spc="37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power</a:t>
            </a:r>
            <a:r>
              <a:rPr dirty="0" sz="1600" spc="39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beam</a:t>
            </a:r>
            <a:r>
              <a:rPr dirty="0" sz="1600" spc="3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5" b="0">
                <a:solidFill>
                  <a:srgbClr val="FFFFFF"/>
                </a:solidFill>
                <a:latin typeface="Corbel Light"/>
                <a:cs typeface="Corbel Light"/>
              </a:rPr>
              <a:t>and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accessories.</a:t>
            </a:r>
            <a:r>
              <a:rPr dirty="0" sz="1600" spc="26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Quick</a:t>
            </a:r>
            <a:r>
              <a:rPr dirty="0" sz="1600" spc="30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Ship</a:t>
            </a:r>
            <a:r>
              <a:rPr dirty="0" sz="1600" spc="34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50" b="0">
                <a:solidFill>
                  <a:srgbClr val="FFFFFF"/>
                </a:solidFill>
                <a:latin typeface="Corbel Light"/>
                <a:cs typeface="Corbel Light"/>
              </a:rPr>
              <a:t>available.</a:t>
            </a:r>
            <a:r>
              <a:rPr dirty="0" sz="1600" spc="254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On</a:t>
            </a:r>
            <a:r>
              <a:rPr dirty="0" sz="1600" spc="18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0" b="0">
                <a:solidFill>
                  <a:srgbClr val="FFFFFF"/>
                </a:solidFill>
                <a:latin typeface="Corbel Light"/>
                <a:cs typeface="Corbel Light"/>
              </a:rPr>
              <a:t>CET.</a:t>
            </a:r>
            <a:endParaRPr sz="1600">
              <a:latin typeface="Corbel Light"/>
              <a:cs typeface="Corbel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72526" y="4108718"/>
            <a:ext cx="3655060" cy="140017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967740" algn="l"/>
              </a:tabLst>
            </a:pPr>
            <a:r>
              <a:rPr dirty="0" u="sng" sz="2400" spc="95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4"/>
              </a:rPr>
              <a:t>Green</a:t>
            </a:r>
            <a:r>
              <a:rPr dirty="0" u="sng" sz="240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4"/>
              </a:rPr>
              <a:t>	</a:t>
            </a:r>
            <a:r>
              <a:rPr dirty="0" u="sng" sz="2400" spc="135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4"/>
              </a:rPr>
              <a:t>Furniture</a:t>
            </a:r>
            <a:r>
              <a:rPr dirty="0" u="sng" sz="2400" spc="50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4"/>
              </a:rPr>
              <a:t> </a:t>
            </a:r>
            <a:r>
              <a:rPr dirty="0" u="sng" sz="2400" spc="12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4"/>
              </a:rPr>
              <a:t>Concept</a:t>
            </a:r>
            <a:endParaRPr sz="2400">
              <a:latin typeface="Corbel Light"/>
              <a:cs typeface="Corbel Light"/>
            </a:endParaRPr>
          </a:p>
          <a:p>
            <a:pPr marL="36195" marR="5080">
              <a:lnSpc>
                <a:spcPct val="118100"/>
              </a:lnSpc>
              <a:spcBef>
                <a:spcPts val="245"/>
              </a:spcBef>
            </a:pP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Swedish</a:t>
            </a:r>
            <a:r>
              <a:rPr dirty="0" sz="1600" spc="35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50" b="0">
                <a:solidFill>
                  <a:srgbClr val="FFFFFF"/>
                </a:solidFill>
                <a:latin typeface="Corbel Light"/>
                <a:cs typeface="Corbel Light"/>
              </a:rPr>
              <a:t>Manufacture,</a:t>
            </a:r>
            <a:r>
              <a:rPr dirty="0" sz="1600" spc="38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50" b="0">
                <a:solidFill>
                  <a:srgbClr val="FFFFFF"/>
                </a:solidFill>
                <a:latin typeface="Corbel Light"/>
                <a:cs typeface="Corbel Light"/>
              </a:rPr>
              <a:t>biophilic</a:t>
            </a:r>
            <a:r>
              <a:rPr dirty="0" sz="1600" spc="34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orbel Light"/>
                <a:cs typeface="Corbel Light"/>
              </a:rPr>
              <a:t>furniture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and</a:t>
            </a:r>
            <a:r>
              <a:rPr dirty="0" sz="1600" spc="33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50" b="0">
                <a:solidFill>
                  <a:srgbClr val="FFFFFF"/>
                </a:solidFill>
                <a:latin typeface="Corbel Light"/>
                <a:cs typeface="Corbel Light"/>
              </a:rPr>
              <a:t>lighting.</a:t>
            </a:r>
            <a:r>
              <a:rPr dirty="0" sz="1600" spc="29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Great</a:t>
            </a:r>
            <a:r>
              <a:rPr dirty="0" sz="1600" spc="42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for</a:t>
            </a:r>
            <a:r>
              <a:rPr dirty="0" sz="1600" spc="35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public</a:t>
            </a:r>
            <a:r>
              <a:rPr dirty="0" sz="1600" spc="37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spaces</a:t>
            </a:r>
            <a:r>
              <a:rPr dirty="0" sz="1600" spc="3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5" b="0">
                <a:solidFill>
                  <a:srgbClr val="FFFFFF"/>
                </a:solidFill>
                <a:latin typeface="Corbel Light"/>
                <a:cs typeface="Corbel Light"/>
              </a:rPr>
              <a:t>in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hospitality,</a:t>
            </a:r>
            <a:r>
              <a:rPr dirty="0" sz="1600" spc="27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healthcare</a:t>
            </a:r>
            <a:r>
              <a:rPr dirty="0" sz="1600" spc="35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and</a:t>
            </a:r>
            <a:r>
              <a:rPr dirty="0" sz="1600" spc="254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orbel Light"/>
                <a:cs typeface="Corbel Light"/>
              </a:rPr>
              <a:t>workplace.</a:t>
            </a:r>
            <a:endParaRPr sz="1600">
              <a:latin typeface="Corbel Light"/>
              <a:cs typeface="Corbel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97164" y="5682793"/>
            <a:ext cx="3627754" cy="141351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1520825" algn="l"/>
              </a:tabLst>
            </a:pPr>
            <a:r>
              <a:rPr dirty="0" u="sng" sz="2400" spc="13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5"/>
              </a:rPr>
              <a:t>Coriander</a:t>
            </a:r>
            <a:r>
              <a:rPr dirty="0" u="sng" sz="240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5"/>
              </a:rPr>
              <a:t>	</a:t>
            </a:r>
            <a:r>
              <a:rPr dirty="0" u="sng" sz="2400" spc="14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5"/>
              </a:rPr>
              <a:t>Designs</a:t>
            </a:r>
            <a:endParaRPr sz="2400">
              <a:latin typeface="Corbel Light"/>
              <a:cs typeface="Corbel Light"/>
            </a:endParaRPr>
          </a:p>
          <a:p>
            <a:pPr marL="19685" marR="5080">
              <a:lnSpc>
                <a:spcPct val="110800"/>
              </a:lnSpc>
              <a:spcBef>
                <a:spcPts val="545"/>
              </a:spcBef>
            </a:pP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Veneer,</a:t>
            </a:r>
            <a:r>
              <a:rPr dirty="0" sz="1600" spc="2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stone</a:t>
            </a:r>
            <a:r>
              <a:rPr dirty="0" sz="1600" spc="39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or</a:t>
            </a:r>
            <a:r>
              <a:rPr dirty="0" sz="1600" spc="31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quartz</a:t>
            </a:r>
            <a:r>
              <a:rPr dirty="0" sz="1600" spc="41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tables,</a:t>
            </a:r>
            <a:r>
              <a:rPr dirty="0" sz="1600" spc="35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0" b="0">
                <a:solidFill>
                  <a:srgbClr val="FFFFFF"/>
                </a:solidFill>
                <a:latin typeface="Corbel Light"/>
                <a:cs typeface="Corbel Light"/>
              </a:rPr>
              <a:t>wood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enhanced</a:t>
            </a:r>
            <a:r>
              <a:rPr dirty="0" sz="1600" spc="39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seating</a:t>
            </a:r>
            <a:r>
              <a:rPr dirty="0" sz="1600" spc="36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and</a:t>
            </a:r>
            <a:r>
              <a:rPr dirty="0" sz="1600" spc="28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benches.</a:t>
            </a:r>
            <a:r>
              <a:rPr dirty="0" sz="1600" spc="38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Based</a:t>
            </a:r>
            <a:r>
              <a:rPr dirty="0" sz="1600" spc="34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5" b="0">
                <a:solidFill>
                  <a:srgbClr val="FFFFFF"/>
                </a:solidFill>
                <a:latin typeface="Corbel Light"/>
                <a:cs typeface="Corbel Light"/>
              </a:rPr>
              <a:t>in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Woodinville</a:t>
            </a:r>
            <a:r>
              <a:rPr dirty="0" sz="1600" spc="38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WA.</a:t>
            </a:r>
            <a:r>
              <a:rPr dirty="0" sz="1600" spc="30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Women</a:t>
            </a:r>
            <a:r>
              <a:rPr dirty="0" sz="1600" spc="45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orbel Light"/>
                <a:cs typeface="Corbel Light"/>
              </a:rPr>
              <a:t>owned.</a:t>
            </a:r>
            <a:endParaRPr sz="1600">
              <a:latin typeface="Corbel Light"/>
              <a:cs typeface="Corbel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548867" y="2620766"/>
            <a:ext cx="3862070" cy="163893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1088390" algn="l"/>
                <a:tab pos="1652905" algn="l"/>
              </a:tabLst>
            </a:pPr>
            <a:r>
              <a:rPr dirty="0" u="sng" sz="2400" spc="105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Source</a:t>
            </a:r>
            <a:r>
              <a:rPr dirty="0" u="sng" sz="2400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	</a:t>
            </a:r>
            <a:r>
              <a:rPr dirty="0" u="sng" sz="2400" spc="80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Intl</a:t>
            </a:r>
            <a:r>
              <a:rPr dirty="0" u="sng" sz="2400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	</a:t>
            </a:r>
            <a:r>
              <a:rPr dirty="0" u="sng" sz="2400" spc="135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Design</a:t>
            </a:r>
            <a:endParaRPr sz="2400">
              <a:latin typeface="Corbel Light"/>
              <a:cs typeface="Corbel Light"/>
            </a:endParaRPr>
          </a:p>
          <a:p>
            <a:pPr marL="20320" marR="5080">
              <a:lnSpc>
                <a:spcPct val="114999"/>
              </a:lnSpc>
              <a:spcBef>
                <a:spcPts val="220"/>
              </a:spcBef>
            </a:pPr>
            <a:r>
              <a:rPr dirty="0" sz="1600" spc="50" b="0">
                <a:solidFill>
                  <a:srgbClr val="FFFFFF"/>
                </a:solidFill>
                <a:latin typeface="Corbel Light"/>
                <a:cs typeface="Corbel Light"/>
              </a:rPr>
              <a:t>Scandinavian</a:t>
            </a:r>
            <a:r>
              <a:rPr dirty="0" sz="1600" spc="33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Design,</a:t>
            </a:r>
            <a:r>
              <a:rPr dirty="0" sz="1600" spc="27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made</a:t>
            </a:r>
            <a:r>
              <a:rPr dirty="0" sz="1600" spc="2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in</a:t>
            </a:r>
            <a:r>
              <a:rPr dirty="0" sz="1600" spc="23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the</a:t>
            </a:r>
            <a:r>
              <a:rPr dirty="0" sz="1600" spc="1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US.</a:t>
            </a:r>
            <a:r>
              <a:rPr dirty="0" sz="1600" spc="24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0" b="0">
                <a:solidFill>
                  <a:srgbClr val="FFFFFF"/>
                </a:solidFill>
                <a:latin typeface="Corbel Light"/>
                <a:cs typeface="Corbel Light"/>
              </a:rPr>
              <a:t>High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Design</a:t>
            </a:r>
            <a:r>
              <a:rPr dirty="0" sz="1600" spc="3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50" b="0">
                <a:solidFill>
                  <a:srgbClr val="FFFFFF"/>
                </a:solidFill>
                <a:latin typeface="Corbel Light"/>
                <a:cs typeface="Corbel Light"/>
              </a:rPr>
              <a:t>Responsible</a:t>
            </a:r>
            <a:r>
              <a:rPr dirty="0" sz="1600" spc="42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pricing.</a:t>
            </a:r>
            <a:r>
              <a:rPr dirty="0" sz="1600" spc="39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For</a:t>
            </a:r>
            <a:r>
              <a:rPr dirty="0" sz="1600" spc="37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35" b="0">
                <a:solidFill>
                  <a:srgbClr val="FFFFFF"/>
                </a:solidFill>
                <a:latin typeface="Corbel Light"/>
                <a:cs typeface="Corbel Light"/>
              </a:rPr>
              <a:t>today’s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workplace,</a:t>
            </a:r>
            <a:r>
              <a:rPr dirty="0" sz="1600" spc="34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social</a:t>
            </a:r>
            <a:r>
              <a:rPr dirty="0" sz="1600" spc="33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spaces,</a:t>
            </a:r>
            <a:r>
              <a:rPr dirty="0" sz="1600" spc="32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higher</a:t>
            </a:r>
            <a:r>
              <a:rPr dirty="0" sz="1600" spc="34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ed</a:t>
            </a:r>
            <a:r>
              <a:rPr dirty="0" sz="1600" spc="27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5" b="0">
                <a:solidFill>
                  <a:srgbClr val="FFFFFF"/>
                </a:solidFill>
                <a:latin typeface="Corbel Light"/>
                <a:cs typeface="Corbel Light"/>
              </a:rPr>
              <a:t>and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healthcare.</a:t>
            </a:r>
            <a:r>
              <a:rPr dirty="0" sz="1600" spc="30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Quick</a:t>
            </a:r>
            <a:r>
              <a:rPr dirty="0" sz="1600" spc="2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Ship</a:t>
            </a:r>
            <a:r>
              <a:rPr dirty="0" sz="1600" spc="26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available.</a:t>
            </a:r>
            <a:r>
              <a:rPr dirty="0" sz="1600" spc="25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On</a:t>
            </a:r>
            <a:r>
              <a:rPr dirty="0" sz="1600" spc="17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0" b="0">
                <a:solidFill>
                  <a:srgbClr val="FFFFFF"/>
                </a:solidFill>
                <a:latin typeface="Corbel Light"/>
                <a:cs typeface="Corbel Light"/>
              </a:rPr>
              <a:t>CET.</a:t>
            </a:r>
            <a:endParaRPr sz="1600">
              <a:latin typeface="Corbel Light"/>
              <a:cs typeface="Corbel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552169" y="4384020"/>
            <a:ext cx="3538854" cy="106108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u="sng" sz="2400" spc="80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BRC</a:t>
            </a:r>
            <a:r>
              <a:rPr dirty="0" u="sng" sz="2400" spc="415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 </a:t>
            </a:r>
            <a:r>
              <a:rPr dirty="0" u="sng" sz="2400" spc="110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Group</a:t>
            </a:r>
            <a:endParaRPr sz="2400">
              <a:latin typeface="Corbel Light"/>
              <a:cs typeface="Corbel Light"/>
            </a:endParaRPr>
          </a:p>
          <a:p>
            <a:pPr marL="25400" marR="5080">
              <a:lnSpc>
                <a:spcPct val="103299"/>
              </a:lnSpc>
              <a:spcBef>
                <a:spcPts val="385"/>
              </a:spcBef>
            </a:pPr>
            <a:r>
              <a:rPr dirty="0" u="sng" sz="16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6"/>
              </a:rPr>
              <a:t>Canada</a:t>
            </a:r>
            <a:r>
              <a:rPr dirty="0" u="sng" sz="1600" spc="35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6"/>
              </a:rPr>
              <a:t> </a:t>
            </a:r>
            <a:r>
              <a:rPr dirty="0" u="sng" sz="16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6"/>
              </a:rPr>
              <a:t>based</a:t>
            </a:r>
            <a:r>
              <a:rPr dirty="0" u="sng" sz="1600" spc="3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6"/>
              </a:rPr>
              <a:t> </a:t>
            </a:r>
            <a:r>
              <a:rPr dirty="0" u="sng" sz="1600" spc="5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6"/>
              </a:rPr>
              <a:t>manufacture</a:t>
            </a:r>
            <a:r>
              <a:rPr dirty="0" u="none" sz="1600" spc="400" b="0">
                <a:solidFill>
                  <a:srgbClr val="0000FF"/>
                </a:solidFill>
                <a:latin typeface="Corbel Light"/>
                <a:cs typeface="Corbel Light"/>
              </a:rPr>
              <a:t> </a:t>
            </a:r>
            <a:r>
              <a:rPr dirty="0" u="none" sz="1600" b="0">
                <a:solidFill>
                  <a:srgbClr val="FFFFFF"/>
                </a:solidFill>
                <a:latin typeface="Corbel Light"/>
                <a:cs typeface="Corbel Light"/>
              </a:rPr>
              <a:t>of</a:t>
            </a:r>
            <a:r>
              <a:rPr dirty="0" u="none" sz="1600" spc="30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u="none" sz="1600" spc="35" b="0">
                <a:solidFill>
                  <a:srgbClr val="FFFFFF"/>
                </a:solidFill>
                <a:latin typeface="Corbel Light"/>
                <a:cs typeface="Corbel Light"/>
              </a:rPr>
              <a:t>laminate </a:t>
            </a:r>
            <a:r>
              <a:rPr dirty="0" u="none" sz="1600" b="0">
                <a:solidFill>
                  <a:srgbClr val="FFFFFF"/>
                </a:solidFill>
                <a:latin typeface="Corbel Light"/>
                <a:cs typeface="Corbel Light"/>
              </a:rPr>
              <a:t>casegoods,</a:t>
            </a:r>
            <a:r>
              <a:rPr dirty="0" u="none" sz="1600" spc="49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u="none" sz="1600" b="0">
                <a:solidFill>
                  <a:srgbClr val="FFFFFF"/>
                </a:solidFill>
                <a:latin typeface="Corbel Light"/>
                <a:cs typeface="Corbel Light"/>
              </a:rPr>
              <a:t>lockers</a:t>
            </a:r>
            <a:r>
              <a:rPr dirty="0" u="none" sz="1600" spc="114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u="none" sz="1600" b="0">
                <a:solidFill>
                  <a:srgbClr val="FFFFFF"/>
                </a:solidFill>
                <a:latin typeface="Corbel Light"/>
                <a:cs typeface="Corbel Light"/>
              </a:rPr>
              <a:t>and</a:t>
            </a:r>
            <a:r>
              <a:rPr dirty="0" u="none" sz="1600" spc="45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u="none" sz="1600" spc="-10" b="0">
                <a:solidFill>
                  <a:srgbClr val="FFFFFF"/>
                </a:solidFill>
                <a:latin typeface="Corbel Light"/>
                <a:cs typeface="Corbel Light"/>
              </a:rPr>
              <a:t>tables</a:t>
            </a:r>
            <a:r>
              <a:rPr dirty="0" u="none" sz="1800" spc="-10" b="0">
                <a:solidFill>
                  <a:srgbClr val="FFFFFF"/>
                </a:solidFill>
                <a:latin typeface="Corbel Light"/>
                <a:cs typeface="Corbel Light"/>
              </a:rPr>
              <a:t>.</a:t>
            </a:r>
            <a:endParaRPr sz="1800">
              <a:latin typeface="Corbel Light"/>
              <a:cs typeface="Corbel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552169" y="5581998"/>
            <a:ext cx="3719829" cy="1039494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90"/>
              </a:spcBef>
              <a:tabLst>
                <a:tab pos="1304925" algn="l"/>
              </a:tabLst>
            </a:pPr>
            <a:r>
              <a:rPr dirty="0" u="sng" sz="2400" spc="125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Koncept</a:t>
            </a:r>
            <a:r>
              <a:rPr dirty="0" u="sng" sz="2400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	</a:t>
            </a:r>
            <a:r>
              <a:rPr dirty="0" u="sng" sz="2400" spc="150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Lighting</a:t>
            </a:r>
            <a:endParaRPr sz="2400">
              <a:latin typeface="Corbel Light"/>
              <a:cs typeface="Corbel Ligh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LED</a:t>
            </a:r>
            <a:r>
              <a:rPr dirty="0" sz="1600" spc="32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Lighting</a:t>
            </a:r>
            <a:r>
              <a:rPr dirty="0" sz="1600" spc="37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manufacture.</a:t>
            </a:r>
            <a:r>
              <a:rPr dirty="0" sz="1600" spc="45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Desk</a:t>
            </a:r>
            <a:r>
              <a:rPr dirty="0" sz="1600" spc="38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0" b="0">
                <a:solidFill>
                  <a:srgbClr val="FFFFFF"/>
                </a:solidFill>
                <a:latin typeface="Corbel Light"/>
                <a:cs typeface="Corbel Light"/>
              </a:rPr>
              <a:t>lighting,</a:t>
            </a:r>
            <a:endParaRPr sz="1600">
              <a:latin typeface="Corbel Light"/>
              <a:cs typeface="Corbel Ligh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wall</a:t>
            </a:r>
            <a:r>
              <a:rPr dirty="0" sz="1600" spc="100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sconces,</a:t>
            </a:r>
            <a:r>
              <a:rPr dirty="0" sz="1600" spc="114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under-cabinet</a:t>
            </a:r>
            <a:r>
              <a:rPr dirty="0" sz="1600" spc="130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and</a:t>
            </a:r>
            <a:r>
              <a:rPr dirty="0" sz="1600" spc="44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orbel Light"/>
                <a:cs typeface="Corbel Light"/>
              </a:rPr>
              <a:t>pendants</a:t>
            </a:r>
            <a:endParaRPr sz="1600">
              <a:latin typeface="Corbel Light"/>
              <a:cs typeface="Corbel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552169" y="6629311"/>
            <a:ext cx="3710304" cy="1412875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140"/>
              </a:spcBef>
            </a:pPr>
            <a:r>
              <a:rPr dirty="0" u="sng" sz="2400" spc="110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Meyer</a:t>
            </a:r>
            <a:r>
              <a:rPr dirty="0" u="sng" sz="2400" spc="375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 </a:t>
            </a:r>
            <a:r>
              <a:rPr dirty="0" u="sng" sz="2400" spc="114" b="0">
                <a:solidFill>
                  <a:srgbClr val="ECEBD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</a:rPr>
              <a:t>Wells</a:t>
            </a:r>
            <a:endParaRPr sz="2400">
              <a:latin typeface="Corbel Light"/>
              <a:cs typeface="Corbel Light"/>
            </a:endParaRPr>
          </a:p>
          <a:p>
            <a:pPr marL="12700" marR="5080">
              <a:lnSpc>
                <a:spcPct val="114100"/>
              </a:lnSpc>
              <a:spcBef>
                <a:spcPts val="430"/>
              </a:spcBef>
            </a:pP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Modern</a:t>
            </a:r>
            <a:r>
              <a:rPr dirty="0" sz="1600" spc="46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solid</a:t>
            </a:r>
            <a:r>
              <a:rPr dirty="0" sz="1600" spc="42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wood</a:t>
            </a:r>
            <a:r>
              <a:rPr dirty="0" sz="1600" spc="41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furniture</a:t>
            </a:r>
            <a:r>
              <a:rPr dirty="0" sz="1600" spc="4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orbel Light"/>
                <a:cs typeface="Corbel Light"/>
              </a:rPr>
              <a:t>shoppe.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Philosophy</a:t>
            </a:r>
            <a:r>
              <a:rPr dirty="0" sz="1600" spc="26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Art</a:t>
            </a:r>
            <a:r>
              <a:rPr dirty="0" sz="1600" spc="26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is</a:t>
            </a:r>
            <a:r>
              <a:rPr dirty="0" sz="1600" spc="16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Wood.</a:t>
            </a:r>
            <a:r>
              <a:rPr dirty="0" sz="1600" spc="38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Perfect</a:t>
            </a:r>
            <a:r>
              <a:rPr dirty="0" sz="1600" spc="37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5" b="0">
                <a:solidFill>
                  <a:srgbClr val="FFFFFF"/>
                </a:solidFill>
                <a:latin typeface="Corbel Light"/>
                <a:cs typeface="Corbel Light"/>
              </a:rPr>
              <a:t>for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Hospitality,</a:t>
            </a:r>
            <a:r>
              <a:rPr dirty="0" sz="1600" spc="28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and</a:t>
            </a:r>
            <a:r>
              <a:rPr dirty="0" sz="1600" spc="16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Workplace.</a:t>
            </a:r>
            <a:r>
              <a:rPr dirty="0" sz="1600" spc="33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Hand</a:t>
            </a:r>
            <a:r>
              <a:rPr dirty="0" sz="1600" spc="26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orbel Light"/>
                <a:cs typeface="Corbel Light"/>
              </a:rPr>
              <a:t>crafted.</a:t>
            </a:r>
            <a:endParaRPr sz="1600">
              <a:latin typeface="Corbel Light"/>
              <a:cs typeface="Corbel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342121" y="7257426"/>
            <a:ext cx="3717290" cy="128524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35"/>
              </a:spcBef>
            </a:pPr>
            <a:r>
              <a:rPr dirty="0" u="sng" sz="2400" spc="130" b="0">
                <a:solidFill>
                  <a:srgbClr val="0000FF"/>
                </a:solidFill>
                <a:uFill>
                  <a:solidFill>
                    <a:srgbClr val="ECEBDF"/>
                  </a:solidFill>
                </a:uFill>
                <a:latin typeface="Corbel Light"/>
                <a:cs typeface="Corbel Light"/>
                <a:hlinkClick r:id="rId7"/>
              </a:rPr>
              <a:t>Ultrafabrics</a:t>
            </a:r>
            <a:endParaRPr sz="2400">
              <a:latin typeface="Corbel Light"/>
              <a:cs typeface="Corbel Light"/>
            </a:endParaRPr>
          </a:p>
          <a:p>
            <a:pPr algn="just" marL="12700" marR="5080">
              <a:lnSpc>
                <a:spcPct val="114100"/>
              </a:lnSpc>
              <a:spcBef>
                <a:spcPts val="25"/>
              </a:spcBef>
            </a:pP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Textile</a:t>
            </a:r>
            <a:r>
              <a:rPr dirty="0" sz="1600" spc="459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color</a:t>
            </a:r>
            <a:r>
              <a:rPr dirty="0" sz="1600" spc="44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50" b="0">
                <a:solidFill>
                  <a:srgbClr val="FFFFFF"/>
                </a:solidFill>
                <a:latin typeface="Corbel Light"/>
                <a:cs typeface="Corbel Light"/>
              </a:rPr>
              <a:t>experts,</a:t>
            </a:r>
            <a:r>
              <a:rPr dirty="0" sz="1600" spc="47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50" b="0">
                <a:solidFill>
                  <a:srgbClr val="FFFFFF"/>
                </a:solidFill>
                <a:latin typeface="Corbel Light"/>
                <a:cs typeface="Corbel Light"/>
              </a:rPr>
              <a:t>performance</a:t>
            </a:r>
            <a:r>
              <a:rPr dirty="0" sz="1600" spc="47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orbel Light"/>
                <a:cs typeface="Corbel Light"/>
              </a:rPr>
              <a:t>fabric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Mill.</a:t>
            </a:r>
            <a:r>
              <a:rPr dirty="0" sz="1600" spc="45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45" b="0">
                <a:solidFill>
                  <a:srgbClr val="FFFFFF"/>
                </a:solidFill>
                <a:latin typeface="Corbel Light"/>
                <a:cs typeface="Corbel Light"/>
              </a:rPr>
              <a:t>Patented</a:t>
            </a:r>
            <a:r>
              <a:rPr dirty="0" sz="1600" spc="48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Takumi</a:t>
            </a:r>
            <a:r>
              <a:rPr dirty="0" sz="1600" spc="409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Technology</a:t>
            </a:r>
            <a:r>
              <a:rPr dirty="0" sz="1600" spc="47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for</a:t>
            </a:r>
            <a:r>
              <a:rPr dirty="0" sz="1600" spc="409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25" b="0">
                <a:solidFill>
                  <a:srgbClr val="FFFFFF"/>
                </a:solidFill>
                <a:latin typeface="Corbel Light"/>
                <a:cs typeface="Corbel Light"/>
              </a:rPr>
              <a:t>the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best</a:t>
            </a:r>
            <a:r>
              <a:rPr dirty="0" sz="1600" spc="39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comfort</a:t>
            </a:r>
            <a:r>
              <a:rPr dirty="0" sz="1600" spc="459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b="0">
                <a:solidFill>
                  <a:srgbClr val="FFFFFF"/>
                </a:solidFill>
                <a:latin typeface="Corbel Light"/>
                <a:cs typeface="Corbel Light"/>
              </a:rPr>
              <a:t>and</a:t>
            </a:r>
            <a:r>
              <a:rPr dirty="0" sz="1600" spc="33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600" spc="-10" b="0">
                <a:solidFill>
                  <a:srgbClr val="FFFFFF"/>
                </a:solidFill>
                <a:latin typeface="Corbel Light"/>
                <a:cs typeface="Corbel Light"/>
              </a:rPr>
              <a:t>longevity.</a:t>
            </a:r>
            <a:endParaRPr sz="1600">
              <a:latin typeface="Corbel Light"/>
              <a:cs typeface="Corbel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97203" y="2141473"/>
            <a:ext cx="9425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5" b="0">
                <a:solidFill>
                  <a:srgbClr val="FFFFFF"/>
                </a:solidFill>
                <a:latin typeface="Corbel Light"/>
                <a:cs typeface="Corbel Light"/>
              </a:rPr>
              <a:t>Markets</a:t>
            </a:r>
            <a:r>
              <a:rPr dirty="0" sz="1800" spc="110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800" spc="140" b="0">
                <a:solidFill>
                  <a:srgbClr val="FFFFFF"/>
                </a:solidFill>
                <a:latin typeface="Corbel Light"/>
                <a:cs typeface="Corbel Light"/>
              </a:rPr>
              <a:t>servered:</a:t>
            </a:r>
            <a:r>
              <a:rPr dirty="0" sz="1800" spc="135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800" spc="145" b="0">
                <a:solidFill>
                  <a:srgbClr val="FFFFFF"/>
                </a:solidFill>
                <a:latin typeface="Corbel Light"/>
                <a:cs typeface="Corbel Light"/>
              </a:rPr>
              <a:t>Hospitality,</a:t>
            </a:r>
            <a:r>
              <a:rPr dirty="0" sz="1800" spc="140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800" spc="145" b="0">
                <a:solidFill>
                  <a:srgbClr val="FFFFFF"/>
                </a:solidFill>
                <a:latin typeface="Corbel Light"/>
                <a:cs typeface="Corbel Light"/>
              </a:rPr>
              <a:t>Healthcare,</a:t>
            </a:r>
            <a:r>
              <a:rPr dirty="0" sz="1800" spc="120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800" spc="125" b="0">
                <a:solidFill>
                  <a:srgbClr val="FFFFFF"/>
                </a:solidFill>
                <a:latin typeface="Corbel Light"/>
                <a:cs typeface="Corbel Light"/>
              </a:rPr>
              <a:t>Higher</a:t>
            </a:r>
            <a:r>
              <a:rPr dirty="0" sz="1800" spc="114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800" spc="75" b="0">
                <a:solidFill>
                  <a:srgbClr val="FFFFFF"/>
                </a:solidFill>
                <a:latin typeface="Corbel Light"/>
                <a:cs typeface="Corbel Light"/>
              </a:rPr>
              <a:t>Ed,</a:t>
            </a:r>
            <a:r>
              <a:rPr dirty="0" sz="1800" spc="75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800" spc="125" b="0">
                <a:solidFill>
                  <a:srgbClr val="FFFFFF"/>
                </a:solidFill>
                <a:latin typeface="Corbel Light"/>
                <a:cs typeface="Corbel Light"/>
              </a:rPr>
              <a:t>Senior</a:t>
            </a:r>
            <a:r>
              <a:rPr dirty="0" sz="1800" spc="120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800" spc="-10" b="0">
                <a:solidFill>
                  <a:srgbClr val="FFFFFF"/>
                </a:solidFill>
                <a:latin typeface="Corbel Light"/>
                <a:cs typeface="Corbel Light"/>
              </a:rPr>
              <a:t>L</a:t>
            </a:r>
            <a:r>
              <a:rPr dirty="0" sz="1800" spc="-145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orbel Light"/>
                <a:cs typeface="Corbel Light"/>
              </a:rPr>
              <a:t>i</a:t>
            </a:r>
            <a:r>
              <a:rPr dirty="0" sz="1800" spc="-15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FFFFFF"/>
                </a:solidFill>
                <a:latin typeface="Corbel Light"/>
                <a:cs typeface="Corbel Light"/>
              </a:rPr>
              <a:t>v</a:t>
            </a:r>
            <a:r>
              <a:rPr dirty="0" sz="1800" spc="-16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800" spc="65" b="0">
                <a:solidFill>
                  <a:srgbClr val="FFFFFF"/>
                </a:solidFill>
                <a:latin typeface="Corbel Light"/>
                <a:cs typeface="Corbel Light"/>
              </a:rPr>
              <a:t>ing</a:t>
            </a:r>
            <a:r>
              <a:rPr dirty="0" sz="1800" spc="105" b="0">
                <a:solidFill>
                  <a:srgbClr val="FFFFFF"/>
                </a:solidFill>
                <a:latin typeface="Corbel Light"/>
                <a:cs typeface="Corbel Light"/>
              </a:rPr>
              <a:t>  </a:t>
            </a:r>
            <a:r>
              <a:rPr dirty="0" sz="1800" spc="75" b="0">
                <a:solidFill>
                  <a:srgbClr val="FFFFFF"/>
                </a:solidFill>
                <a:latin typeface="Corbel Light"/>
                <a:cs typeface="Corbel Light"/>
              </a:rPr>
              <a:t>and</a:t>
            </a:r>
            <a:r>
              <a:rPr dirty="0" sz="1800" spc="440" b="0">
                <a:solidFill>
                  <a:srgbClr val="FFFFFF"/>
                </a:solidFill>
                <a:latin typeface="Corbel Light"/>
                <a:cs typeface="Corbel Light"/>
              </a:rPr>
              <a:t> </a:t>
            </a:r>
            <a:r>
              <a:rPr dirty="0" sz="1800" spc="120" b="0">
                <a:solidFill>
                  <a:srgbClr val="FFFFFF"/>
                </a:solidFill>
                <a:latin typeface="Corbel Light"/>
                <a:cs typeface="Corbel Light"/>
              </a:rPr>
              <a:t>Workplace.</a:t>
            </a:r>
            <a:endParaRPr sz="18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278743" y="9640443"/>
            <a:ext cx="6487795" cy="0"/>
          </a:xfrm>
          <a:custGeom>
            <a:avLst/>
            <a:gdLst/>
            <a:ahLst/>
            <a:cxnLst/>
            <a:rect l="l" t="t" r="r" b="b"/>
            <a:pathLst>
              <a:path w="6487794" h="0">
                <a:moveTo>
                  <a:pt x="0" y="0"/>
                </a:moveTo>
                <a:lnTo>
                  <a:pt x="6487541" y="0"/>
                </a:lnTo>
              </a:path>
            </a:pathLst>
          </a:custGeom>
          <a:ln w="19050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41653" y="8254745"/>
            <a:ext cx="475615" cy="474980"/>
            <a:chOff x="1041653" y="8254745"/>
            <a:chExt cx="475615" cy="474980"/>
          </a:xfrm>
        </p:grpSpPr>
        <p:sp>
          <p:nvSpPr>
            <p:cNvPr id="4" name="object 4" descr=""/>
            <p:cNvSpPr/>
            <p:nvPr/>
          </p:nvSpPr>
          <p:spPr>
            <a:xfrm>
              <a:off x="1041654" y="8254745"/>
              <a:ext cx="475615" cy="474980"/>
            </a:xfrm>
            <a:custGeom>
              <a:avLst/>
              <a:gdLst/>
              <a:ahLst/>
              <a:cxnLst/>
              <a:rect l="l" t="t" r="r" b="b"/>
              <a:pathLst>
                <a:path w="475615" h="474979">
                  <a:moveTo>
                    <a:pt x="475488" y="237490"/>
                  </a:moveTo>
                  <a:lnTo>
                    <a:pt x="470662" y="189611"/>
                  </a:lnTo>
                  <a:lnTo>
                    <a:pt x="456692" y="145034"/>
                  </a:lnTo>
                  <a:lnTo>
                    <a:pt x="456438" y="144576"/>
                  </a:lnTo>
                  <a:lnTo>
                    <a:pt x="456438" y="237490"/>
                  </a:lnTo>
                  <a:lnTo>
                    <a:pt x="450596" y="287528"/>
                  </a:lnTo>
                  <a:lnTo>
                    <a:pt x="434213" y="333502"/>
                  </a:lnTo>
                  <a:lnTo>
                    <a:pt x="408305" y="374142"/>
                  </a:lnTo>
                  <a:lnTo>
                    <a:pt x="374523" y="407924"/>
                  </a:lnTo>
                  <a:lnTo>
                    <a:pt x="333883" y="433705"/>
                  </a:lnTo>
                  <a:lnTo>
                    <a:pt x="287909" y="450215"/>
                  </a:lnTo>
                  <a:lnTo>
                    <a:pt x="237744" y="455930"/>
                  </a:lnTo>
                  <a:lnTo>
                    <a:pt x="187579" y="450215"/>
                  </a:lnTo>
                  <a:lnTo>
                    <a:pt x="141554" y="433705"/>
                  </a:lnTo>
                  <a:lnTo>
                    <a:pt x="100952" y="407924"/>
                  </a:lnTo>
                  <a:lnTo>
                    <a:pt x="67081" y="374142"/>
                  </a:lnTo>
                  <a:lnTo>
                    <a:pt x="41249" y="333502"/>
                  </a:lnTo>
                  <a:lnTo>
                    <a:pt x="24790" y="287528"/>
                  </a:lnTo>
                  <a:lnTo>
                    <a:pt x="19011" y="237490"/>
                  </a:lnTo>
                  <a:lnTo>
                    <a:pt x="24790" y="187452"/>
                  </a:lnTo>
                  <a:lnTo>
                    <a:pt x="41249" y="141478"/>
                  </a:lnTo>
                  <a:lnTo>
                    <a:pt x="67081" y="100838"/>
                  </a:lnTo>
                  <a:lnTo>
                    <a:pt x="100952" y="67056"/>
                  </a:lnTo>
                  <a:lnTo>
                    <a:pt x="141554" y="41275"/>
                  </a:lnTo>
                  <a:lnTo>
                    <a:pt x="187579" y="24765"/>
                  </a:lnTo>
                  <a:lnTo>
                    <a:pt x="237744" y="19050"/>
                  </a:lnTo>
                  <a:lnTo>
                    <a:pt x="287909" y="24765"/>
                  </a:lnTo>
                  <a:lnTo>
                    <a:pt x="333883" y="41275"/>
                  </a:lnTo>
                  <a:lnTo>
                    <a:pt x="374523" y="67056"/>
                  </a:lnTo>
                  <a:lnTo>
                    <a:pt x="408305" y="100838"/>
                  </a:lnTo>
                  <a:lnTo>
                    <a:pt x="434213" y="141478"/>
                  </a:lnTo>
                  <a:lnTo>
                    <a:pt x="450596" y="187452"/>
                  </a:lnTo>
                  <a:lnTo>
                    <a:pt x="456438" y="237490"/>
                  </a:lnTo>
                  <a:lnTo>
                    <a:pt x="456438" y="144576"/>
                  </a:lnTo>
                  <a:lnTo>
                    <a:pt x="434848" y="104775"/>
                  </a:lnTo>
                  <a:lnTo>
                    <a:pt x="405765" y="69596"/>
                  </a:lnTo>
                  <a:lnTo>
                    <a:pt x="370586" y="40513"/>
                  </a:lnTo>
                  <a:lnTo>
                    <a:pt x="330835" y="19050"/>
                  </a:lnTo>
                  <a:lnTo>
                    <a:pt x="330200" y="18669"/>
                  </a:lnTo>
                  <a:lnTo>
                    <a:pt x="285623" y="4826"/>
                  </a:lnTo>
                  <a:lnTo>
                    <a:pt x="237744" y="0"/>
                  </a:lnTo>
                  <a:lnTo>
                    <a:pt x="189826" y="4826"/>
                  </a:lnTo>
                  <a:lnTo>
                    <a:pt x="145199" y="18669"/>
                  </a:lnTo>
                  <a:lnTo>
                    <a:pt x="104825" y="40513"/>
                  </a:lnTo>
                  <a:lnTo>
                    <a:pt x="69646" y="69596"/>
                  </a:lnTo>
                  <a:lnTo>
                    <a:pt x="40614" y="104775"/>
                  </a:lnTo>
                  <a:lnTo>
                    <a:pt x="18681" y="145034"/>
                  </a:lnTo>
                  <a:lnTo>
                    <a:pt x="4826" y="189611"/>
                  </a:lnTo>
                  <a:lnTo>
                    <a:pt x="0" y="237490"/>
                  </a:lnTo>
                  <a:lnTo>
                    <a:pt x="4826" y="285369"/>
                  </a:lnTo>
                  <a:lnTo>
                    <a:pt x="18681" y="329946"/>
                  </a:lnTo>
                  <a:lnTo>
                    <a:pt x="40614" y="370205"/>
                  </a:lnTo>
                  <a:lnTo>
                    <a:pt x="69646" y="405384"/>
                  </a:lnTo>
                  <a:lnTo>
                    <a:pt x="104825" y="434467"/>
                  </a:lnTo>
                  <a:lnTo>
                    <a:pt x="145199" y="456311"/>
                  </a:lnTo>
                  <a:lnTo>
                    <a:pt x="189826" y="470154"/>
                  </a:lnTo>
                  <a:lnTo>
                    <a:pt x="237744" y="474980"/>
                  </a:lnTo>
                  <a:lnTo>
                    <a:pt x="285623" y="470154"/>
                  </a:lnTo>
                  <a:lnTo>
                    <a:pt x="330200" y="456311"/>
                  </a:lnTo>
                  <a:lnTo>
                    <a:pt x="330835" y="455930"/>
                  </a:lnTo>
                  <a:lnTo>
                    <a:pt x="370586" y="434467"/>
                  </a:lnTo>
                  <a:lnTo>
                    <a:pt x="405765" y="405384"/>
                  </a:lnTo>
                  <a:lnTo>
                    <a:pt x="434848" y="370205"/>
                  </a:lnTo>
                  <a:lnTo>
                    <a:pt x="456692" y="329946"/>
                  </a:lnTo>
                  <a:lnTo>
                    <a:pt x="470662" y="285369"/>
                  </a:lnTo>
                  <a:lnTo>
                    <a:pt x="475488" y="237490"/>
                  </a:lnTo>
                  <a:close/>
                </a:path>
              </a:pathLst>
            </a:custGeom>
            <a:solidFill>
              <a:srgbClr val="2D24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003" y="8330945"/>
              <a:ext cx="208787" cy="2087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098803" y="8577833"/>
              <a:ext cx="361315" cy="64135"/>
            </a:xfrm>
            <a:custGeom>
              <a:avLst/>
              <a:gdLst/>
              <a:ahLst/>
              <a:cxnLst/>
              <a:rect l="l" t="t" r="r" b="b"/>
              <a:pathLst>
                <a:path w="361315" h="64134">
                  <a:moveTo>
                    <a:pt x="247142" y="0"/>
                  </a:moveTo>
                  <a:lnTo>
                    <a:pt x="113791" y="0"/>
                  </a:lnTo>
                  <a:lnTo>
                    <a:pt x="78765" y="3175"/>
                  </a:lnTo>
                  <a:lnTo>
                    <a:pt x="48628" y="12446"/>
                  </a:lnTo>
                  <a:lnTo>
                    <a:pt x="23431" y="27305"/>
                  </a:lnTo>
                  <a:lnTo>
                    <a:pt x="3251" y="47117"/>
                  </a:lnTo>
                  <a:lnTo>
                    <a:pt x="0" y="51181"/>
                  </a:lnTo>
                  <a:lnTo>
                    <a:pt x="584" y="57150"/>
                  </a:lnTo>
                  <a:lnTo>
                    <a:pt x="8813" y="63881"/>
                  </a:lnTo>
                  <a:lnTo>
                    <a:pt x="14858" y="63119"/>
                  </a:lnTo>
                  <a:lnTo>
                    <a:pt x="18135" y="59055"/>
                  </a:lnTo>
                  <a:lnTo>
                    <a:pt x="56857" y="29718"/>
                  </a:lnTo>
                  <a:lnTo>
                    <a:pt x="113791" y="19177"/>
                  </a:lnTo>
                  <a:lnTo>
                    <a:pt x="247142" y="19177"/>
                  </a:lnTo>
                  <a:lnTo>
                    <a:pt x="304038" y="29718"/>
                  </a:lnTo>
                  <a:lnTo>
                    <a:pt x="342773" y="59055"/>
                  </a:lnTo>
                  <a:lnTo>
                    <a:pt x="346075" y="63119"/>
                  </a:lnTo>
                  <a:lnTo>
                    <a:pt x="352044" y="63881"/>
                  </a:lnTo>
                  <a:lnTo>
                    <a:pt x="360298" y="57150"/>
                  </a:lnTo>
                  <a:lnTo>
                    <a:pt x="360934" y="51181"/>
                  </a:lnTo>
                  <a:lnTo>
                    <a:pt x="357632" y="47117"/>
                  </a:lnTo>
                  <a:lnTo>
                    <a:pt x="312293" y="12446"/>
                  </a:lnTo>
                  <a:lnTo>
                    <a:pt x="247142" y="0"/>
                  </a:lnTo>
                  <a:close/>
                </a:path>
              </a:pathLst>
            </a:custGeom>
            <a:solidFill>
              <a:srgbClr val="2D242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531571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056132" y="9069323"/>
            <a:ext cx="431165" cy="568325"/>
            <a:chOff x="1056132" y="9069323"/>
            <a:chExt cx="431165" cy="568325"/>
          </a:xfrm>
        </p:grpSpPr>
        <p:sp>
          <p:nvSpPr>
            <p:cNvPr id="9" name="object 9" descr=""/>
            <p:cNvSpPr/>
            <p:nvPr/>
          </p:nvSpPr>
          <p:spPr>
            <a:xfrm>
              <a:off x="1056132" y="9069323"/>
              <a:ext cx="431165" cy="568325"/>
            </a:xfrm>
            <a:custGeom>
              <a:avLst/>
              <a:gdLst/>
              <a:ahLst/>
              <a:cxnLst/>
              <a:rect l="l" t="t" r="r" b="b"/>
              <a:pathLst>
                <a:path w="431165" h="568325">
                  <a:moveTo>
                    <a:pt x="430733" y="472465"/>
                  </a:moveTo>
                  <a:lnTo>
                    <a:pt x="430657" y="453885"/>
                  </a:lnTo>
                  <a:lnTo>
                    <a:pt x="425323" y="448513"/>
                  </a:lnTo>
                  <a:lnTo>
                    <a:pt x="406908" y="448513"/>
                  </a:lnTo>
                  <a:lnTo>
                    <a:pt x="406908" y="472465"/>
                  </a:lnTo>
                  <a:lnTo>
                    <a:pt x="406908" y="544283"/>
                  </a:lnTo>
                  <a:lnTo>
                    <a:pt x="23825" y="544283"/>
                  </a:lnTo>
                  <a:lnTo>
                    <a:pt x="23825" y="472465"/>
                  </a:lnTo>
                  <a:lnTo>
                    <a:pt x="406908" y="472465"/>
                  </a:lnTo>
                  <a:lnTo>
                    <a:pt x="406908" y="448513"/>
                  </a:lnTo>
                  <a:lnTo>
                    <a:pt x="270764" y="448513"/>
                  </a:lnTo>
                  <a:lnTo>
                    <a:pt x="270764" y="355168"/>
                  </a:lnTo>
                  <a:lnTo>
                    <a:pt x="294767" y="309143"/>
                  </a:lnTo>
                  <a:lnTo>
                    <a:pt x="317754" y="261200"/>
                  </a:lnTo>
                  <a:lnTo>
                    <a:pt x="337439" y="214807"/>
                  </a:lnTo>
                  <a:lnTo>
                    <a:pt x="351028" y="173418"/>
                  </a:lnTo>
                  <a:lnTo>
                    <a:pt x="356108" y="140500"/>
                  </a:lnTo>
                  <a:lnTo>
                    <a:pt x="348615" y="95846"/>
                  </a:lnTo>
                  <a:lnTo>
                    <a:pt x="332232" y="64452"/>
                  </a:lnTo>
                  <a:lnTo>
                    <a:pt x="332232" y="140500"/>
                  </a:lnTo>
                  <a:lnTo>
                    <a:pt x="326644" y="172199"/>
                  </a:lnTo>
                  <a:lnTo>
                    <a:pt x="310261" y="218287"/>
                  </a:lnTo>
                  <a:lnTo>
                    <a:pt x="283972" y="276987"/>
                  </a:lnTo>
                  <a:lnTo>
                    <a:pt x="247523" y="348208"/>
                  </a:lnTo>
                  <a:lnTo>
                    <a:pt x="247015" y="350164"/>
                  </a:lnTo>
                  <a:lnTo>
                    <a:pt x="247015" y="448513"/>
                  </a:lnTo>
                  <a:lnTo>
                    <a:pt x="183680" y="448513"/>
                  </a:lnTo>
                  <a:lnTo>
                    <a:pt x="183680" y="350774"/>
                  </a:lnTo>
                  <a:lnTo>
                    <a:pt x="183184" y="348830"/>
                  </a:lnTo>
                  <a:lnTo>
                    <a:pt x="146672" y="277583"/>
                  </a:lnTo>
                  <a:lnTo>
                    <a:pt x="120357" y="218770"/>
                  </a:lnTo>
                  <a:lnTo>
                    <a:pt x="103974" y="172199"/>
                  </a:lnTo>
                  <a:lnTo>
                    <a:pt x="98425" y="140500"/>
                  </a:lnTo>
                  <a:lnTo>
                    <a:pt x="107937" y="94830"/>
                  </a:lnTo>
                  <a:lnTo>
                    <a:pt x="133248" y="57670"/>
                  </a:lnTo>
                  <a:lnTo>
                    <a:pt x="170599" y="32766"/>
                  </a:lnTo>
                  <a:lnTo>
                    <a:pt x="216154" y="23863"/>
                  </a:lnTo>
                  <a:lnTo>
                    <a:pt x="261239" y="33248"/>
                  </a:lnTo>
                  <a:lnTo>
                    <a:pt x="298069" y="58267"/>
                  </a:lnTo>
                  <a:lnTo>
                    <a:pt x="322961" y="95250"/>
                  </a:lnTo>
                  <a:lnTo>
                    <a:pt x="332232" y="140500"/>
                  </a:lnTo>
                  <a:lnTo>
                    <a:pt x="332232" y="64452"/>
                  </a:lnTo>
                  <a:lnTo>
                    <a:pt x="297688" y="26746"/>
                  </a:lnTo>
                  <a:lnTo>
                    <a:pt x="258953" y="6921"/>
                  </a:lnTo>
                  <a:lnTo>
                    <a:pt x="214376" y="0"/>
                  </a:lnTo>
                  <a:lnTo>
                    <a:pt x="170370" y="7378"/>
                  </a:lnTo>
                  <a:lnTo>
                    <a:pt x="132092" y="27381"/>
                  </a:lnTo>
                  <a:lnTo>
                    <a:pt x="101600" y="58267"/>
                  </a:lnTo>
                  <a:lnTo>
                    <a:pt x="81953" y="96215"/>
                  </a:lnTo>
                  <a:lnTo>
                    <a:pt x="74612" y="140500"/>
                  </a:lnTo>
                  <a:lnTo>
                    <a:pt x="79717" y="173685"/>
                  </a:lnTo>
                  <a:lnTo>
                    <a:pt x="93319" y="215252"/>
                  </a:lnTo>
                  <a:lnTo>
                    <a:pt x="112903" y="261759"/>
                  </a:lnTo>
                  <a:lnTo>
                    <a:pt x="135940" y="309765"/>
                  </a:lnTo>
                  <a:lnTo>
                    <a:pt x="159867" y="355815"/>
                  </a:lnTo>
                  <a:lnTo>
                    <a:pt x="159867" y="448513"/>
                  </a:lnTo>
                  <a:lnTo>
                    <a:pt x="5346" y="448513"/>
                  </a:lnTo>
                  <a:lnTo>
                    <a:pt x="0" y="453885"/>
                  </a:lnTo>
                  <a:lnTo>
                    <a:pt x="0" y="562876"/>
                  </a:lnTo>
                  <a:lnTo>
                    <a:pt x="5334" y="568236"/>
                  </a:lnTo>
                  <a:lnTo>
                    <a:pt x="425323" y="568236"/>
                  </a:lnTo>
                  <a:lnTo>
                    <a:pt x="430657" y="562876"/>
                  </a:lnTo>
                  <a:lnTo>
                    <a:pt x="430657" y="544283"/>
                  </a:lnTo>
                  <a:lnTo>
                    <a:pt x="430733" y="472465"/>
                  </a:lnTo>
                  <a:close/>
                </a:path>
              </a:pathLst>
            </a:custGeom>
            <a:solidFill>
              <a:srgbClr val="2D24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102" y="9148571"/>
              <a:ext cx="148590" cy="149352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1007363" y="7342631"/>
            <a:ext cx="596265" cy="388620"/>
            <a:chOff x="1007363" y="7342631"/>
            <a:chExt cx="596265" cy="388620"/>
          </a:xfrm>
        </p:grpSpPr>
        <p:sp>
          <p:nvSpPr>
            <p:cNvPr id="12" name="object 12" descr=""/>
            <p:cNvSpPr/>
            <p:nvPr/>
          </p:nvSpPr>
          <p:spPr>
            <a:xfrm>
              <a:off x="1007364" y="7342631"/>
              <a:ext cx="596265" cy="388620"/>
            </a:xfrm>
            <a:custGeom>
              <a:avLst/>
              <a:gdLst/>
              <a:ahLst/>
              <a:cxnLst/>
              <a:rect l="l" t="t" r="r" b="b"/>
              <a:pathLst>
                <a:path w="596265" h="388620">
                  <a:moveTo>
                    <a:pt x="595757" y="33655"/>
                  </a:moveTo>
                  <a:lnTo>
                    <a:pt x="594741" y="28956"/>
                  </a:lnTo>
                  <a:lnTo>
                    <a:pt x="593090" y="20574"/>
                  </a:lnTo>
                  <a:lnTo>
                    <a:pt x="590931" y="17526"/>
                  </a:lnTo>
                  <a:lnTo>
                    <a:pt x="585724" y="9906"/>
                  </a:lnTo>
                  <a:lnTo>
                    <a:pt x="575056" y="2667"/>
                  </a:lnTo>
                  <a:lnTo>
                    <a:pt x="563880" y="419"/>
                  </a:lnTo>
                  <a:lnTo>
                    <a:pt x="563880" y="17526"/>
                  </a:lnTo>
                  <a:lnTo>
                    <a:pt x="302514" y="249682"/>
                  </a:lnTo>
                  <a:lnTo>
                    <a:pt x="293116" y="249682"/>
                  </a:lnTo>
                  <a:lnTo>
                    <a:pt x="243713" y="205740"/>
                  </a:lnTo>
                  <a:lnTo>
                    <a:pt x="204228" y="170675"/>
                  </a:lnTo>
                  <a:lnTo>
                    <a:pt x="204228" y="194056"/>
                  </a:lnTo>
                  <a:lnTo>
                    <a:pt x="18338" y="359156"/>
                  </a:lnTo>
                  <a:lnTo>
                    <a:pt x="17551" y="355981"/>
                  </a:lnTo>
                  <a:lnTo>
                    <a:pt x="17551" y="32131"/>
                  </a:lnTo>
                  <a:lnTo>
                    <a:pt x="18338" y="28956"/>
                  </a:lnTo>
                  <a:lnTo>
                    <a:pt x="204228" y="194056"/>
                  </a:lnTo>
                  <a:lnTo>
                    <a:pt x="204228" y="170675"/>
                  </a:lnTo>
                  <a:lnTo>
                    <a:pt x="44691" y="28956"/>
                  </a:lnTo>
                  <a:lnTo>
                    <a:pt x="31788" y="17526"/>
                  </a:lnTo>
                  <a:lnTo>
                    <a:pt x="563880" y="17526"/>
                  </a:lnTo>
                  <a:lnTo>
                    <a:pt x="563880" y="419"/>
                  </a:lnTo>
                  <a:lnTo>
                    <a:pt x="561848" y="0"/>
                  </a:lnTo>
                  <a:lnTo>
                    <a:pt x="33845" y="0"/>
                  </a:lnTo>
                  <a:lnTo>
                    <a:pt x="20688" y="2667"/>
                  </a:lnTo>
                  <a:lnTo>
                    <a:pt x="9918" y="9906"/>
                  </a:lnTo>
                  <a:lnTo>
                    <a:pt x="2667" y="20574"/>
                  </a:lnTo>
                  <a:lnTo>
                    <a:pt x="0" y="33655"/>
                  </a:lnTo>
                  <a:lnTo>
                    <a:pt x="0" y="354330"/>
                  </a:lnTo>
                  <a:lnTo>
                    <a:pt x="2667" y="367538"/>
                  </a:lnTo>
                  <a:lnTo>
                    <a:pt x="9918" y="378206"/>
                  </a:lnTo>
                  <a:lnTo>
                    <a:pt x="20675" y="385445"/>
                  </a:lnTo>
                  <a:lnTo>
                    <a:pt x="33845" y="388112"/>
                  </a:lnTo>
                  <a:lnTo>
                    <a:pt x="561848" y="388112"/>
                  </a:lnTo>
                  <a:lnTo>
                    <a:pt x="575056" y="385445"/>
                  </a:lnTo>
                  <a:lnTo>
                    <a:pt x="585724" y="378206"/>
                  </a:lnTo>
                  <a:lnTo>
                    <a:pt x="591058" y="370459"/>
                  </a:lnTo>
                  <a:lnTo>
                    <a:pt x="32004" y="370459"/>
                  </a:lnTo>
                  <a:lnTo>
                    <a:pt x="44716" y="359156"/>
                  </a:lnTo>
                  <a:lnTo>
                    <a:pt x="217385" y="205752"/>
                  </a:lnTo>
                  <a:lnTo>
                    <a:pt x="275336" y="257175"/>
                  </a:lnTo>
                  <a:lnTo>
                    <a:pt x="286004" y="263652"/>
                  </a:lnTo>
                  <a:lnTo>
                    <a:pt x="297815" y="265811"/>
                  </a:lnTo>
                  <a:lnTo>
                    <a:pt x="309753" y="263652"/>
                  </a:lnTo>
                  <a:lnTo>
                    <a:pt x="320294" y="257175"/>
                  </a:lnTo>
                  <a:lnTo>
                    <a:pt x="328803" y="249682"/>
                  </a:lnTo>
                  <a:lnTo>
                    <a:pt x="378333" y="205740"/>
                  </a:lnTo>
                  <a:lnTo>
                    <a:pt x="404622" y="205740"/>
                  </a:lnTo>
                  <a:lnTo>
                    <a:pt x="391414" y="194056"/>
                  </a:lnTo>
                  <a:lnTo>
                    <a:pt x="577342" y="28956"/>
                  </a:lnTo>
                  <a:lnTo>
                    <a:pt x="577850" y="30480"/>
                  </a:lnTo>
                  <a:lnTo>
                    <a:pt x="578104" y="32131"/>
                  </a:lnTo>
                  <a:lnTo>
                    <a:pt x="578104" y="355981"/>
                  </a:lnTo>
                  <a:lnTo>
                    <a:pt x="577850" y="357632"/>
                  </a:lnTo>
                  <a:lnTo>
                    <a:pt x="577342" y="359156"/>
                  </a:lnTo>
                  <a:lnTo>
                    <a:pt x="594741" y="359156"/>
                  </a:lnTo>
                  <a:lnTo>
                    <a:pt x="595757" y="354330"/>
                  </a:lnTo>
                  <a:lnTo>
                    <a:pt x="595757" y="33655"/>
                  </a:lnTo>
                  <a:close/>
                </a:path>
              </a:pathLst>
            </a:custGeom>
            <a:solidFill>
              <a:srgbClr val="2D24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5697" y="7548371"/>
              <a:ext cx="216408" cy="164719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1161776" y="8498585"/>
            <a:ext cx="29337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140" b="0">
                <a:solidFill>
                  <a:srgbClr val="2D2421"/>
                </a:solidFill>
                <a:latin typeface="Corbel Light"/>
                <a:cs typeface="Corbel Light"/>
              </a:rPr>
              <a:t>Connect.</a:t>
            </a:r>
            <a:endParaRPr sz="6000">
              <a:latin typeface="Corbel Light"/>
              <a:cs typeface="Corbel 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201417" y="7335266"/>
            <a:ext cx="2803525" cy="127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u="sng" sz="2000" spc="-10" b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orbel Light"/>
                <a:cs typeface="Corbel Light"/>
                <a:hlinkClick r:id="rId7"/>
              </a:rPr>
              <a:t>eeneboe@etuinteriors.com</a:t>
            </a:r>
            <a:endParaRPr sz="2000">
              <a:latin typeface="Corbel Light"/>
              <a:cs typeface="Corbel Light"/>
            </a:endParaRPr>
          </a:p>
          <a:p>
            <a:pPr>
              <a:lnSpc>
                <a:spcPct val="100000"/>
              </a:lnSpc>
            </a:pPr>
            <a:endParaRPr sz="2000">
              <a:latin typeface="Corbel Light"/>
              <a:cs typeface="Corbel Ligh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000">
              <a:latin typeface="Corbel Light"/>
              <a:cs typeface="Corbel Light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0">
                <a:solidFill>
                  <a:srgbClr val="2D2421"/>
                </a:solidFill>
                <a:latin typeface="Corbel Light"/>
                <a:cs typeface="Corbel Light"/>
              </a:rPr>
              <a:t>@etuinteriors</a:t>
            </a:r>
            <a:endParaRPr sz="2000">
              <a:latin typeface="Corbel Light"/>
              <a:cs typeface="Corbel 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21483" y="8998966"/>
            <a:ext cx="1833245" cy="1263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solidFill>
                  <a:srgbClr val="2D2421"/>
                </a:solidFill>
                <a:latin typeface="Source Sans 3"/>
                <a:cs typeface="Source Sans 3"/>
              </a:rPr>
              <a:t>5780</a:t>
            </a:r>
            <a:r>
              <a:rPr dirty="0" sz="2000" spc="240">
                <a:solidFill>
                  <a:srgbClr val="2D2421"/>
                </a:solidFill>
                <a:latin typeface="Source Sans 3"/>
                <a:cs typeface="Source Sans 3"/>
              </a:rPr>
              <a:t> </a:t>
            </a:r>
            <a:r>
              <a:rPr dirty="0" sz="2000">
                <a:solidFill>
                  <a:srgbClr val="2D2421"/>
                </a:solidFill>
                <a:latin typeface="Source Sans 3"/>
                <a:cs typeface="Source Sans 3"/>
              </a:rPr>
              <a:t>Lincoln</a:t>
            </a:r>
            <a:r>
              <a:rPr dirty="0" sz="2000" spc="254">
                <a:solidFill>
                  <a:srgbClr val="2D2421"/>
                </a:solidFill>
                <a:latin typeface="Source Sans 3"/>
                <a:cs typeface="Source Sans 3"/>
              </a:rPr>
              <a:t> </a:t>
            </a:r>
            <a:r>
              <a:rPr dirty="0" sz="2000" spc="-25">
                <a:solidFill>
                  <a:srgbClr val="2D2421"/>
                </a:solidFill>
                <a:latin typeface="Source Sans 3"/>
                <a:cs typeface="Source Sans 3"/>
              </a:rPr>
              <a:t>Dr,</a:t>
            </a:r>
            <a:endParaRPr sz="2000">
              <a:latin typeface="Source Sans 3"/>
              <a:cs typeface="Source Sans 3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2D2421"/>
                </a:solidFill>
                <a:latin typeface="Source Sans 3"/>
                <a:cs typeface="Source Sans 3"/>
              </a:rPr>
              <a:t>Suite</a:t>
            </a:r>
            <a:r>
              <a:rPr dirty="0" sz="2000" spc="290">
                <a:solidFill>
                  <a:srgbClr val="2D2421"/>
                </a:solidFill>
                <a:latin typeface="Source Sans 3"/>
                <a:cs typeface="Source Sans 3"/>
              </a:rPr>
              <a:t> </a:t>
            </a:r>
            <a:r>
              <a:rPr dirty="0" sz="2000" spc="-25">
                <a:solidFill>
                  <a:srgbClr val="2D2421"/>
                </a:solidFill>
                <a:latin typeface="Source Sans 3"/>
                <a:cs typeface="Source Sans 3"/>
              </a:rPr>
              <a:t>305</a:t>
            </a:r>
            <a:endParaRPr sz="2000">
              <a:latin typeface="Source Sans 3"/>
              <a:cs typeface="Source Sans 3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2D2421"/>
                </a:solidFill>
                <a:latin typeface="Source Sans 3"/>
                <a:cs typeface="Source Sans 3"/>
              </a:rPr>
              <a:t>Edina,</a:t>
            </a:r>
            <a:r>
              <a:rPr dirty="0" sz="2000" spc="260">
                <a:solidFill>
                  <a:srgbClr val="2D2421"/>
                </a:solidFill>
                <a:latin typeface="Source Sans 3"/>
                <a:cs typeface="Source Sans 3"/>
              </a:rPr>
              <a:t> </a:t>
            </a:r>
            <a:r>
              <a:rPr dirty="0" sz="2000">
                <a:solidFill>
                  <a:srgbClr val="2D2421"/>
                </a:solidFill>
                <a:latin typeface="Source Sans 3"/>
                <a:cs typeface="Source Sans 3"/>
              </a:rPr>
              <a:t>MN</a:t>
            </a:r>
            <a:r>
              <a:rPr dirty="0" sz="2000" spc="175">
                <a:solidFill>
                  <a:srgbClr val="2D2421"/>
                </a:solidFill>
                <a:latin typeface="Source Sans 3"/>
                <a:cs typeface="Source Sans 3"/>
              </a:rPr>
              <a:t> </a:t>
            </a:r>
            <a:r>
              <a:rPr dirty="0" sz="2000" spc="-10">
                <a:solidFill>
                  <a:srgbClr val="2D2421"/>
                </a:solidFill>
                <a:latin typeface="Source Sans 3"/>
                <a:cs typeface="Source Sans 3"/>
              </a:rPr>
              <a:t>55436</a:t>
            </a:r>
            <a:endParaRPr sz="2000">
              <a:latin typeface="Source Sans 3"/>
              <a:cs typeface="Source Sans 3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2000" spc="-10" b="0">
                <a:solidFill>
                  <a:srgbClr val="2D2421"/>
                </a:solidFill>
                <a:latin typeface="Corbel Light"/>
                <a:cs typeface="Corbel Light"/>
              </a:rPr>
              <a:t>612-</a:t>
            </a:r>
            <a:r>
              <a:rPr dirty="0" sz="2000" spc="-30" b="0">
                <a:solidFill>
                  <a:srgbClr val="2D2421"/>
                </a:solidFill>
                <a:latin typeface="Corbel Light"/>
                <a:cs typeface="Corbel Light"/>
              </a:rPr>
              <a:t>251-</a:t>
            </a:r>
            <a:r>
              <a:rPr dirty="0" sz="2000" spc="-20" b="0">
                <a:solidFill>
                  <a:srgbClr val="2D2421"/>
                </a:solidFill>
                <a:latin typeface="Corbel Light"/>
                <a:cs typeface="Corbel Light"/>
              </a:rPr>
              <a:t>8867</a:t>
            </a:r>
            <a:endParaRPr sz="2000">
              <a:latin typeface="Corbel Light"/>
              <a:cs typeface="Corbel Ligh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373352" y="5433059"/>
            <a:ext cx="3626485" cy="56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55" b="0">
                <a:solidFill>
                  <a:srgbClr val="2D2421"/>
                </a:solidFill>
                <a:latin typeface="Corbel Light"/>
                <a:cs typeface="Corbel Light"/>
              </a:rPr>
              <a:t>New</a:t>
            </a:r>
            <a:r>
              <a:rPr dirty="0" sz="1800" spc="7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90" b="0">
                <a:solidFill>
                  <a:srgbClr val="2D2421"/>
                </a:solidFill>
                <a:latin typeface="Corbel Light"/>
                <a:cs typeface="Corbel Light"/>
              </a:rPr>
              <a:t>Pocket</a:t>
            </a:r>
            <a:r>
              <a:rPr dirty="0" sz="1800" spc="7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95" b="0">
                <a:solidFill>
                  <a:srgbClr val="2D2421"/>
                </a:solidFill>
                <a:latin typeface="Corbel Light"/>
                <a:cs typeface="Corbel Light"/>
              </a:rPr>
              <a:t>Cable</a:t>
            </a:r>
            <a:r>
              <a:rPr dirty="0" sz="1800" spc="10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14" b="0">
                <a:solidFill>
                  <a:srgbClr val="2D2421"/>
                </a:solidFill>
                <a:latin typeface="Corbel Light"/>
                <a:cs typeface="Corbel Light"/>
              </a:rPr>
              <a:t>manager</a:t>
            </a:r>
            <a:r>
              <a:rPr dirty="0" sz="1800" spc="110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45" b="0">
                <a:solidFill>
                  <a:srgbClr val="2D2421"/>
                </a:solidFill>
                <a:latin typeface="Corbel Light"/>
                <a:cs typeface="Corbel Light"/>
              </a:rPr>
              <a:t>from</a:t>
            </a:r>
            <a:endParaRPr sz="1800">
              <a:latin typeface="Corbel Light"/>
              <a:cs typeface="Corbel Light"/>
            </a:endParaRPr>
          </a:p>
          <a:p>
            <a:pPr marL="2033905">
              <a:lnSpc>
                <a:spcPts val="2130"/>
              </a:lnSpc>
            </a:pP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HAT</a:t>
            </a:r>
            <a:r>
              <a:rPr dirty="0" sz="1800" spc="9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05" b="0">
                <a:solidFill>
                  <a:srgbClr val="2D2421"/>
                </a:solidFill>
                <a:latin typeface="Corbel Light"/>
                <a:cs typeface="Corbel Light"/>
              </a:rPr>
              <a:t>Collective</a:t>
            </a:r>
            <a:endParaRPr sz="1800">
              <a:latin typeface="Corbel Light"/>
              <a:cs typeface="Corbel Ligh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17194" y="6185915"/>
            <a:ext cx="23266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Corbel Light"/>
                <a:cs typeface="Corbel Light"/>
              </a:rPr>
              <a:t>Erin</a:t>
            </a:r>
            <a:r>
              <a:rPr dirty="0" sz="3600" spc="-40" b="0">
                <a:latin typeface="Corbel Light"/>
                <a:cs typeface="Corbel Light"/>
              </a:rPr>
              <a:t> </a:t>
            </a:r>
            <a:r>
              <a:rPr dirty="0" sz="3600" spc="-10" b="0">
                <a:latin typeface="Corbel Light"/>
                <a:cs typeface="Corbel Light"/>
              </a:rPr>
              <a:t>Eneboe.</a:t>
            </a:r>
            <a:endParaRPr sz="36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4286" y="9233154"/>
            <a:ext cx="7346950" cy="0"/>
          </a:xfrm>
          <a:custGeom>
            <a:avLst/>
            <a:gdLst/>
            <a:ahLst/>
            <a:cxnLst/>
            <a:rect l="l" t="t" r="r" b="b"/>
            <a:pathLst>
              <a:path w="7346950" h="0">
                <a:moveTo>
                  <a:pt x="0" y="0"/>
                </a:moveTo>
                <a:lnTo>
                  <a:pt x="7346823" y="0"/>
                </a:lnTo>
              </a:path>
            </a:pathLst>
          </a:custGeom>
          <a:ln w="28956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77467" y="200405"/>
            <a:ext cx="4808220" cy="3218180"/>
            <a:chOff x="1077467" y="200405"/>
            <a:chExt cx="4808220" cy="32181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7467" y="200659"/>
              <a:ext cx="4807966" cy="21463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300" y="200405"/>
              <a:ext cx="1042415" cy="314782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309353" y="212978"/>
              <a:ext cx="1929130" cy="3205480"/>
            </a:xfrm>
            <a:custGeom>
              <a:avLst/>
              <a:gdLst/>
              <a:ahLst/>
              <a:cxnLst/>
              <a:rect l="l" t="t" r="r" b="b"/>
              <a:pathLst>
                <a:path w="1929129" h="3205479">
                  <a:moveTo>
                    <a:pt x="336435" y="1092200"/>
                  </a:moveTo>
                  <a:lnTo>
                    <a:pt x="333387" y="1066800"/>
                  </a:lnTo>
                  <a:lnTo>
                    <a:pt x="326529" y="1054100"/>
                  </a:lnTo>
                  <a:lnTo>
                    <a:pt x="322973" y="1054100"/>
                  </a:lnTo>
                  <a:lnTo>
                    <a:pt x="322973" y="1104900"/>
                  </a:lnTo>
                  <a:lnTo>
                    <a:pt x="321195" y="1117600"/>
                  </a:lnTo>
                  <a:lnTo>
                    <a:pt x="318528" y="1130300"/>
                  </a:lnTo>
                  <a:lnTo>
                    <a:pt x="314210" y="1143000"/>
                  </a:lnTo>
                  <a:lnTo>
                    <a:pt x="310654" y="1143000"/>
                  </a:lnTo>
                  <a:lnTo>
                    <a:pt x="307606" y="1130300"/>
                  </a:lnTo>
                  <a:lnTo>
                    <a:pt x="302653" y="1117600"/>
                  </a:lnTo>
                  <a:lnTo>
                    <a:pt x="293001" y="1104900"/>
                  </a:lnTo>
                  <a:lnTo>
                    <a:pt x="222770" y="1104900"/>
                  </a:lnTo>
                  <a:lnTo>
                    <a:pt x="217817" y="1117600"/>
                  </a:lnTo>
                  <a:lnTo>
                    <a:pt x="215785" y="1130300"/>
                  </a:lnTo>
                  <a:lnTo>
                    <a:pt x="214896" y="1143000"/>
                  </a:lnTo>
                  <a:lnTo>
                    <a:pt x="214769" y="1155700"/>
                  </a:lnTo>
                  <a:lnTo>
                    <a:pt x="215277" y="1193800"/>
                  </a:lnTo>
                  <a:lnTo>
                    <a:pt x="215328" y="1206500"/>
                  </a:lnTo>
                  <a:lnTo>
                    <a:pt x="215404" y="1219200"/>
                  </a:lnTo>
                  <a:lnTo>
                    <a:pt x="214388" y="1244600"/>
                  </a:lnTo>
                  <a:lnTo>
                    <a:pt x="211340" y="1270000"/>
                  </a:lnTo>
                  <a:lnTo>
                    <a:pt x="206133" y="1282700"/>
                  </a:lnTo>
                  <a:lnTo>
                    <a:pt x="198894" y="1282700"/>
                  </a:lnTo>
                  <a:lnTo>
                    <a:pt x="189369" y="1295400"/>
                  </a:lnTo>
                  <a:lnTo>
                    <a:pt x="97294" y="1295400"/>
                  </a:lnTo>
                  <a:lnTo>
                    <a:pt x="89928" y="1282700"/>
                  </a:lnTo>
                  <a:lnTo>
                    <a:pt x="80911" y="1282700"/>
                  </a:lnTo>
                  <a:lnTo>
                    <a:pt x="78752" y="1270000"/>
                  </a:lnTo>
                  <a:lnTo>
                    <a:pt x="90055" y="1244600"/>
                  </a:lnTo>
                  <a:lnTo>
                    <a:pt x="102247" y="1206500"/>
                  </a:lnTo>
                  <a:lnTo>
                    <a:pt x="115328" y="1155700"/>
                  </a:lnTo>
                  <a:lnTo>
                    <a:pt x="129044" y="1092200"/>
                  </a:lnTo>
                  <a:lnTo>
                    <a:pt x="143141" y="1003300"/>
                  </a:lnTo>
                  <a:lnTo>
                    <a:pt x="146443" y="1003300"/>
                  </a:lnTo>
                  <a:lnTo>
                    <a:pt x="152793" y="990600"/>
                  </a:lnTo>
                  <a:lnTo>
                    <a:pt x="186067" y="990600"/>
                  </a:lnTo>
                  <a:lnTo>
                    <a:pt x="200037" y="1003300"/>
                  </a:lnTo>
                  <a:lnTo>
                    <a:pt x="210324" y="1016000"/>
                  </a:lnTo>
                  <a:lnTo>
                    <a:pt x="214515" y="1054100"/>
                  </a:lnTo>
                  <a:lnTo>
                    <a:pt x="215277" y="1066800"/>
                  </a:lnTo>
                  <a:lnTo>
                    <a:pt x="216674" y="1079500"/>
                  </a:lnTo>
                  <a:lnTo>
                    <a:pt x="219468" y="1079500"/>
                  </a:lnTo>
                  <a:lnTo>
                    <a:pt x="224040" y="1092200"/>
                  </a:lnTo>
                  <a:lnTo>
                    <a:pt x="293001" y="1092200"/>
                  </a:lnTo>
                  <a:lnTo>
                    <a:pt x="300748" y="1079500"/>
                  </a:lnTo>
                  <a:lnTo>
                    <a:pt x="305828" y="1079500"/>
                  </a:lnTo>
                  <a:lnTo>
                    <a:pt x="307606" y="1066800"/>
                  </a:lnTo>
                  <a:lnTo>
                    <a:pt x="316623" y="1066800"/>
                  </a:lnTo>
                  <a:lnTo>
                    <a:pt x="319671" y="1079500"/>
                  </a:lnTo>
                  <a:lnTo>
                    <a:pt x="322211" y="1092200"/>
                  </a:lnTo>
                  <a:lnTo>
                    <a:pt x="322973" y="1104900"/>
                  </a:lnTo>
                  <a:lnTo>
                    <a:pt x="322973" y="1054100"/>
                  </a:lnTo>
                  <a:lnTo>
                    <a:pt x="304685" y="1054100"/>
                  </a:lnTo>
                  <a:lnTo>
                    <a:pt x="297573" y="1066800"/>
                  </a:lnTo>
                  <a:lnTo>
                    <a:pt x="293890" y="1066800"/>
                  </a:lnTo>
                  <a:lnTo>
                    <a:pt x="290842" y="1079500"/>
                  </a:lnTo>
                  <a:lnTo>
                    <a:pt x="230898" y="1079500"/>
                  </a:lnTo>
                  <a:lnTo>
                    <a:pt x="229374" y="1066800"/>
                  </a:lnTo>
                  <a:lnTo>
                    <a:pt x="228612" y="1054100"/>
                  </a:lnTo>
                  <a:lnTo>
                    <a:pt x="228231" y="1054100"/>
                  </a:lnTo>
                  <a:lnTo>
                    <a:pt x="222643" y="1016000"/>
                  </a:lnTo>
                  <a:lnTo>
                    <a:pt x="209562" y="990600"/>
                  </a:lnTo>
                  <a:lnTo>
                    <a:pt x="191528" y="977900"/>
                  </a:lnTo>
                  <a:lnTo>
                    <a:pt x="144284" y="977900"/>
                  </a:lnTo>
                  <a:lnTo>
                    <a:pt x="134759" y="990600"/>
                  </a:lnTo>
                  <a:lnTo>
                    <a:pt x="129679" y="1003300"/>
                  </a:lnTo>
                  <a:lnTo>
                    <a:pt x="117487" y="1079500"/>
                  </a:lnTo>
                  <a:lnTo>
                    <a:pt x="105676" y="1130300"/>
                  </a:lnTo>
                  <a:lnTo>
                    <a:pt x="94373" y="1181100"/>
                  </a:lnTo>
                  <a:lnTo>
                    <a:pt x="83451" y="1219200"/>
                  </a:lnTo>
                  <a:lnTo>
                    <a:pt x="73418" y="1244600"/>
                  </a:lnTo>
                  <a:lnTo>
                    <a:pt x="72656" y="1244600"/>
                  </a:lnTo>
                  <a:lnTo>
                    <a:pt x="71894" y="1231900"/>
                  </a:lnTo>
                  <a:lnTo>
                    <a:pt x="71386" y="1231900"/>
                  </a:lnTo>
                  <a:lnTo>
                    <a:pt x="70878" y="1219200"/>
                  </a:lnTo>
                  <a:lnTo>
                    <a:pt x="69862" y="1130300"/>
                  </a:lnTo>
                  <a:lnTo>
                    <a:pt x="75450" y="1079500"/>
                  </a:lnTo>
                  <a:lnTo>
                    <a:pt x="85610" y="1028700"/>
                  </a:lnTo>
                  <a:lnTo>
                    <a:pt x="97929" y="1003300"/>
                  </a:lnTo>
                  <a:lnTo>
                    <a:pt x="109867" y="990600"/>
                  </a:lnTo>
                  <a:lnTo>
                    <a:pt x="115836" y="990600"/>
                  </a:lnTo>
                  <a:lnTo>
                    <a:pt x="124218" y="977900"/>
                  </a:lnTo>
                  <a:lnTo>
                    <a:pt x="141236" y="977900"/>
                  </a:lnTo>
                  <a:lnTo>
                    <a:pt x="141236" y="965200"/>
                  </a:lnTo>
                  <a:lnTo>
                    <a:pt x="144157" y="0"/>
                  </a:lnTo>
                  <a:lnTo>
                    <a:pt x="130568" y="0"/>
                  </a:lnTo>
                  <a:lnTo>
                    <a:pt x="127647" y="965200"/>
                  </a:lnTo>
                  <a:lnTo>
                    <a:pt x="120535" y="965200"/>
                  </a:lnTo>
                  <a:lnTo>
                    <a:pt x="113804" y="977900"/>
                  </a:lnTo>
                  <a:lnTo>
                    <a:pt x="101739" y="977900"/>
                  </a:lnTo>
                  <a:lnTo>
                    <a:pt x="86626" y="1003300"/>
                  </a:lnTo>
                  <a:lnTo>
                    <a:pt x="72656" y="1028700"/>
                  </a:lnTo>
                  <a:lnTo>
                    <a:pt x="61861" y="1066800"/>
                  </a:lnTo>
                  <a:lnTo>
                    <a:pt x="56146" y="1130300"/>
                  </a:lnTo>
                  <a:lnTo>
                    <a:pt x="57289" y="1219200"/>
                  </a:lnTo>
                  <a:lnTo>
                    <a:pt x="58051" y="1231900"/>
                  </a:lnTo>
                  <a:lnTo>
                    <a:pt x="59448" y="1244600"/>
                  </a:lnTo>
                  <a:lnTo>
                    <a:pt x="61607" y="1257300"/>
                  </a:lnTo>
                  <a:lnTo>
                    <a:pt x="64274" y="1270000"/>
                  </a:lnTo>
                  <a:lnTo>
                    <a:pt x="61480" y="1270000"/>
                  </a:lnTo>
                  <a:lnTo>
                    <a:pt x="58686" y="1282700"/>
                  </a:lnTo>
                  <a:lnTo>
                    <a:pt x="53606" y="1295400"/>
                  </a:lnTo>
                  <a:lnTo>
                    <a:pt x="44462" y="1308100"/>
                  </a:lnTo>
                  <a:lnTo>
                    <a:pt x="37350" y="1333500"/>
                  </a:lnTo>
                  <a:lnTo>
                    <a:pt x="32270" y="1358900"/>
                  </a:lnTo>
                  <a:lnTo>
                    <a:pt x="29222" y="1371600"/>
                  </a:lnTo>
                  <a:lnTo>
                    <a:pt x="26047" y="1409700"/>
                  </a:lnTo>
                  <a:lnTo>
                    <a:pt x="22999" y="1447800"/>
                  </a:lnTo>
                  <a:lnTo>
                    <a:pt x="19951" y="1498600"/>
                  </a:lnTo>
                  <a:lnTo>
                    <a:pt x="17157" y="1549400"/>
                  </a:lnTo>
                  <a:lnTo>
                    <a:pt x="14490" y="1600200"/>
                  </a:lnTo>
                  <a:lnTo>
                    <a:pt x="11938" y="1651000"/>
                  </a:lnTo>
                  <a:lnTo>
                    <a:pt x="9652" y="1714500"/>
                  </a:lnTo>
                  <a:lnTo>
                    <a:pt x="7505" y="1778000"/>
                  </a:lnTo>
                  <a:lnTo>
                    <a:pt x="5588" y="1828800"/>
                  </a:lnTo>
                  <a:lnTo>
                    <a:pt x="3949" y="1892300"/>
                  </a:lnTo>
                  <a:lnTo>
                    <a:pt x="2540" y="1943100"/>
                  </a:lnTo>
                  <a:lnTo>
                    <a:pt x="1536" y="1993900"/>
                  </a:lnTo>
                  <a:lnTo>
                    <a:pt x="647" y="2044700"/>
                  </a:lnTo>
                  <a:lnTo>
                    <a:pt x="127" y="2082800"/>
                  </a:lnTo>
                  <a:lnTo>
                    <a:pt x="0" y="2108200"/>
                  </a:lnTo>
                  <a:lnTo>
                    <a:pt x="774" y="2146300"/>
                  </a:lnTo>
                  <a:lnTo>
                    <a:pt x="4203" y="2197100"/>
                  </a:lnTo>
                  <a:lnTo>
                    <a:pt x="11696" y="2235200"/>
                  </a:lnTo>
                  <a:lnTo>
                    <a:pt x="24650" y="2273300"/>
                  </a:lnTo>
                  <a:lnTo>
                    <a:pt x="70878" y="2311400"/>
                  </a:lnTo>
                  <a:lnTo>
                    <a:pt x="145046" y="2336800"/>
                  </a:lnTo>
                  <a:lnTo>
                    <a:pt x="184797" y="2324100"/>
                  </a:lnTo>
                  <a:lnTo>
                    <a:pt x="213499" y="2311400"/>
                  </a:lnTo>
                  <a:lnTo>
                    <a:pt x="242201" y="2298700"/>
                  </a:lnTo>
                  <a:lnTo>
                    <a:pt x="260616" y="2260600"/>
                  </a:lnTo>
                  <a:lnTo>
                    <a:pt x="271919" y="2222500"/>
                  </a:lnTo>
                  <a:lnTo>
                    <a:pt x="278650" y="2184400"/>
                  </a:lnTo>
                  <a:lnTo>
                    <a:pt x="282079" y="2133600"/>
                  </a:lnTo>
                  <a:lnTo>
                    <a:pt x="282841" y="2082800"/>
                  </a:lnTo>
                  <a:lnTo>
                    <a:pt x="282714" y="2044700"/>
                  </a:lnTo>
                  <a:lnTo>
                    <a:pt x="282587" y="2019300"/>
                  </a:lnTo>
                  <a:lnTo>
                    <a:pt x="282460" y="1993900"/>
                  </a:lnTo>
                  <a:lnTo>
                    <a:pt x="281190" y="1879600"/>
                  </a:lnTo>
                  <a:lnTo>
                    <a:pt x="276999" y="1549400"/>
                  </a:lnTo>
                  <a:lnTo>
                    <a:pt x="276110" y="1460500"/>
                  </a:lnTo>
                  <a:lnTo>
                    <a:pt x="275983" y="1422400"/>
                  </a:lnTo>
                  <a:lnTo>
                    <a:pt x="275856" y="1371600"/>
                  </a:lnTo>
                  <a:lnTo>
                    <a:pt x="271792" y="1358900"/>
                  </a:lnTo>
                  <a:lnTo>
                    <a:pt x="260235" y="1333500"/>
                  </a:lnTo>
                  <a:lnTo>
                    <a:pt x="242201" y="1320800"/>
                  </a:lnTo>
                  <a:lnTo>
                    <a:pt x="192925" y="1320800"/>
                  </a:lnTo>
                  <a:lnTo>
                    <a:pt x="147713" y="1346200"/>
                  </a:lnTo>
                  <a:lnTo>
                    <a:pt x="127774" y="1397000"/>
                  </a:lnTo>
                  <a:lnTo>
                    <a:pt x="119773" y="1460500"/>
                  </a:lnTo>
                  <a:lnTo>
                    <a:pt x="119011" y="1485900"/>
                  </a:lnTo>
                  <a:lnTo>
                    <a:pt x="119265" y="1498600"/>
                  </a:lnTo>
                  <a:lnTo>
                    <a:pt x="119773" y="1511300"/>
                  </a:lnTo>
                  <a:lnTo>
                    <a:pt x="120662" y="1511300"/>
                  </a:lnTo>
                  <a:lnTo>
                    <a:pt x="121932" y="1524000"/>
                  </a:lnTo>
                  <a:lnTo>
                    <a:pt x="111137" y="1524000"/>
                  </a:lnTo>
                  <a:lnTo>
                    <a:pt x="101485" y="1536700"/>
                  </a:lnTo>
                  <a:lnTo>
                    <a:pt x="93103" y="1549400"/>
                  </a:lnTo>
                  <a:lnTo>
                    <a:pt x="86118" y="1562100"/>
                  </a:lnTo>
                  <a:lnTo>
                    <a:pt x="76974" y="1574800"/>
                  </a:lnTo>
                  <a:lnTo>
                    <a:pt x="73164" y="1600200"/>
                  </a:lnTo>
                  <a:lnTo>
                    <a:pt x="75069" y="1612900"/>
                  </a:lnTo>
                  <a:lnTo>
                    <a:pt x="82435" y="1625600"/>
                  </a:lnTo>
                  <a:lnTo>
                    <a:pt x="84086" y="1625600"/>
                  </a:lnTo>
                  <a:lnTo>
                    <a:pt x="85864" y="1638300"/>
                  </a:lnTo>
                  <a:lnTo>
                    <a:pt x="88023" y="1638300"/>
                  </a:lnTo>
                  <a:lnTo>
                    <a:pt x="82054" y="1651000"/>
                  </a:lnTo>
                  <a:lnTo>
                    <a:pt x="77863" y="1663700"/>
                  </a:lnTo>
                  <a:lnTo>
                    <a:pt x="75196" y="1663700"/>
                  </a:lnTo>
                  <a:lnTo>
                    <a:pt x="74180" y="1676400"/>
                  </a:lnTo>
                  <a:lnTo>
                    <a:pt x="74815" y="1689100"/>
                  </a:lnTo>
                  <a:lnTo>
                    <a:pt x="76847" y="1701800"/>
                  </a:lnTo>
                  <a:lnTo>
                    <a:pt x="80276" y="1714500"/>
                  </a:lnTo>
                  <a:lnTo>
                    <a:pt x="84975" y="1714500"/>
                  </a:lnTo>
                  <a:lnTo>
                    <a:pt x="80784" y="1727200"/>
                  </a:lnTo>
                  <a:lnTo>
                    <a:pt x="77863" y="1739900"/>
                  </a:lnTo>
                  <a:lnTo>
                    <a:pt x="76085" y="1739900"/>
                  </a:lnTo>
                  <a:lnTo>
                    <a:pt x="75577" y="1752600"/>
                  </a:lnTo>
                  <a:lnTo>
                    <a:pt x="77101" y="1765300"/>
                  </a:lnTo>
                  <a:lnTo>
                    <a:pt x="81419" y="1778000"/>
                  </a:lnTo>
                  <a:lnTo>
                    <a:pt x="88023" y="1790700"/>
                  </a:lnTo>
                  <a:lnTo>
                    <a:pt x="97167" y="1803400"/>
                  </a:lnTo>
                  <a:lnTo>
                    <a:pt x="93484" y="1803400"/>
                  </a:lnTo>
                  <a:lnTo>
                    <a:pt x="90309" y="1816100"/>
                  </a:lnTo>
                  <a:lnTo>
                    <a:pt x="87642" y="1816100"/>
                  </a:lnTo>
                  <a:lnTo>
                    <a:pt x="80784" y="1828800"/>
                  </a:lnTo>
                  <a:lnTo>
                    <a:pt x="78371" y="1841500"/>
                  </a:lnTo>
                  <a:lnTo>
                    <a:pt x="80276" y="1866900"/>
                  </a:lnTo>
                  <a:lnTo>
                    <a:pt x="86626" y="1879600"/>
                  </a:lnTo>
                  <a:lnTo>
                    <a:pt x="90309" y="1879600"/>
                  </a:lnTo>
                  <a:lnTo>
                    <a:pt x="92595" y="1892300"/>
                  </a:lnTo>
                  <a:lnTo>
                    <a:pt x="88023" y="1892300"/>
                  </a:lnTo>
                  <a:lnTo>
                    <a:pt x="84721" y="1905000"/>
                  </a:lnTo>
                  <a:lnTo>
                    <a:pt x="82562" y="1917700"/>
                  </a:lnTo>
                  <a:lnTo>
                    <a:pt x="81673" y="1930400"/>
                  </a:lnTo>
                  <a:lnTo>
                    <a:pt x="82308" y="1943100"/>
                  </a:lnTo>
                  <a:lnTo>
                    <a:pt x="84721" y="1943100"/>
                  </a:lnTo>
                  <a:lnTo>
                    <a:pt x="89039" y="1955800"/>
                  </a:lnTo>
                  <a:lnTo>
                    <a:pt x="95008" y="1968500"/>
                  </a:lnTo>
                  <a:lnTo>
                    <a:pt x="92468" y="1981200"/>
                  </a:lnTo>
                  <a:lnTo>
                    <a:pt x="93484" y="1993900"/>
                  </a:lnTo>
                  <a:lnTo>
                    <a:pt x="97675" y="2006600"/>
                  </a:lnTo>
                  <a:lnTo>
                    <a:pt x="105168" y="2019300"/>
                  </a:lnTo>
                  <a:lnTo>
                    <a:pt x="122821" y="2032000"/>
                  </a:lnTo>
                  <a:lnTo>
                    <a:pt x="145173" y="2044700"/>
                  </a:lnTo>
                  <a:lnTo>
                    <a:pt x="205879" y="2044700"/>
                  </a:lnTo>
                  <a:lnTo>
                    <a:pt x="204228" y="2032000"/>
                  </a:lnTo>
                  <a:lnTo>
                    <a:pt x="149745" y="2032000"/>
                  </a:lnTo>
                  <a:lnTo>
                    <a:pt x="130568" y="2019300"/>
                  </a:lnTo>
                  <a:lnTo>
                    <a:pt x="115836" y="2006600"/>
                  </a:lnTo>
                  <a:lnTo>
                    <a:pt x="111010" y="2006600"/>
                  </a:lnTo>
                  <a:lnTo>
                    <a:pt x="107835" y="1993900"/>
                  </a:lnTo>
                  <a:lnTo>
                    <a:pt x="106184" y="1981200"/>
                  </a:lnTo>
                  <a:lnTo>
                    <a:pt x="117614" y="1981200"/>
                  </a:lnTo>
                  <a:lnTo>
                    <a:pt x="129806" y="1993900"/>
                  </a:lnTo>
                  <a:lnTo>
                    <a:pt x="200037" y="1993900"/>
                  </a:lnTo>
                  <a:lnTo>
                    <a:pt x="215785" y="1981200"/>
                  </a:lnTo>
                  <a:lnTo>
                    <a:pt x="225691" y="1968500"/>
                  </a:lnTo>
                  <a:lnTo>
                    <a:pt x="229247" y="1968500"/>
                  </a:lnTo>
                  <a:lnTo>
                    <a:pt x="229374" y="1955800"/>
                  </a:lnTo>
                  <a:lnTo>
                    <a:pt x="226199" y="1955800"/>
                  </a:lnTo>
                  <a:lnTo>
                    <a:pt x="217309" y="1943100"/>
                  </a:lnTo>
                  <a:lnTo>
                    <a:pt x="215150" y="1943100"/>
                  </a:lnTo>
                  <a:lnTo>
                    <a:pt x="215150" y="1968500"/>
                  </a:lnTo>
                  <a:lnTo>
                    <a:pt x="208165" y="1968500"/>
                  </a:lnTo>
                  <a:lnTo>
                    <a:pt x="196608" y="1981200"/>
                  </a:lnTo>
                  <a:lnTo>
                    <a:pt x="132473" y="1981200"/>
                  </a:lnTo>
                  <a:lnTo>
                    <a:pt x="121551" y="1968500"/>
                  </a:lnTo>
                  <a:lnTo>
                    <a:pt x="111391" y="1968500"/>
                  </a:lnTo>
                  <a:lnTo>
                    <a:pt x="118757" y="1955800"/>
                  </a:lnTo>
                  <a:lnTo>
                    <a:pt x="141236" y="1955800"/>
                  </a:lnTo>
                  <a:lnTo>
                    <a:pt x="155968" y="1943100"/>
                  </a:lnTo>
                  <a:lnTo>
                    <a:pt x="181622" y="1955800"/>
                  </a:lnTo>
                  <a:lnTo>
                    <a:pt x="214261" y="1955800"/>
                  </a:lnTo>
                  <a:lnTo>
                    <a:pt x="215150" y="1968500"/>
                  </a:lnTo>
                  <a:lnTo>
                    <a:pt x="215150" y="1943100"/>
                  </a:lnTo>
                  <a:lnTo>
                    <a:pt x="202450" y="1943100"/>
                  </a:lnTo>
                  <a:lnTo>
                    <a:pt x="181749" y="1930400"/>
                  </a:lnTo>
                  <a:lnTo>
                    <a:pt x="155841" y="1930400"/>
                  </a:lnTo>
                  <a:lnTo>
                    <a:pt x="136156" y="1943100"/>
                  </a:lnTo>
                  <a:lnTo>
                    <a:pt x="110121" y="1943100"/>
                  </a:lnTo>
                  <a:lnTo>
                    <a:pt x="102374" y="1955800"/>
                  </a:lnTo>
                  <a:lnTo>
                    <a:pt x="99072" y="1943100"/>
                  </a:lnTo>
                  <a:lnTo>
                    <a:pt x="96786" y="1943100"/>
                  </a:lnTo>
                  <a:lnTo>
                    <a:pt x="95516" y="1930400"/>
                  </a:lnTo>
                  <a:lnTo>
                    <a:pt x="95262" y="1930400"/>
                  </a:lnTo>
                  <a:lnTo>
                    <a:pt x="95897" y="1917700"/>
                  </a:lnTo>
                  <a:lnTo>
                    <a:pt x="97421" y="1905000"/>
                  </a:lnTo>
                  <a:lnTo>
                    <a:pt x="99834" y="1905000"/>
                  </a:lnTo>
                  <a:lnTo>
                    <a:pt x="103136" y="1892300"/>
                  </a:lnTo>
                  <a:lnTo>
                    <a:pt x="115963" y="1905000"/>
                  </a:lnTo>
                  <a:lnTo>
                    <a:pt x="191528" y="1905000"/>
                  </a:lnTo>
                  <a:lnTo>
                    <a:pt x="209816" y="1892300"/>
                  </a:lnTo>
                  <a:lnTo>
                    <a:pt x="217436" y="1879600"/>
                  </a:lnTo>
                  <a:lnTo>
                    <a:pt x="218960" y="1879600"/>
                  </a:lnTo>
                  <a:lnTo>
                    <a:pt x="214134" y="1866900"/>
                  </a:lnTo>
                  <a:lnTo>
                    <a:pt x="202831" y="1866900"/>
                  </a:lnTo>
                  <a:lnTo>
                    <a:pt x="202831" y="1879600"/>
                  </a:lnTo>
                  <a:lnTo>
                    <a:pt x="194576" y="1892300"/>
                  </a:lnTo>
                  <a:lnTo>
                    <a:pt x="121424" y="1892300"/>
                  </a:lnTo>
                  <a:lnTo>
                    <a:pt x="110502" y="1879600"/>
                  </a:lnTo>
                  <a:lnTo>
                    <a:pt x="119773" y="1879600"/>
                  </a:lnTo>
                  <a:lnTo>
                    <a:pt x="130949" y="1866900"/>
                  </a:lnTo>
                  <a:lnTo>
                    <a:pt x="193560" y="1866900"/>
                  </a:lnTo>
                  <a:lnTo>
                    <a:pt x="202450" y="1879600"/>
                  </a:lnTo>
                  <a:lnTo>
                    <a:pt x="202831" y="1879600"/>
                  </a:lnTo>
                  <a:lnTo>
                    <a:pt x="202831" y="1866900"/>
                  </a:lnTo>
                  <a:lnTo>
                    <a:pt x="201053" y="1854200"/>
                  </a:lnTo>
                  <a:lnTo>
                    <a:pt x="181495" y="1854200"/>
                  </a:lnTo>
                  <a:lnTo>
                    <a:pt x="156857" y="1841500"/>
                  </a:lnTo>
                  <a:lnTo>
                    <a:pt x="141490" y="1854200"/>
                  </a:lnTo>
                  <a:lnTo>
                    <a:pt x="126885" y="1854200"/>
                  </a:lnTo>
                  <a:lnTo>
                    <a:pt x="113804" y="1866900"/>
                  </a:lnTo>
                  <a:lnTo>
                    <a:pt x="102628" y="1866900"/>
                  </a:lnTo>
                  <a:lnTo>
                    <a:pt x="101866" y="1879600"/>
                  </a:lnTo>
                  <a:lnTo>
                    <a:pt x="99707" y="1879600"/>
                  </a:lnTo>
                  <a:lnTo>
                    <a:pt x="98945" y="1866900"/>
                  </a:lnTo>
                  <a:lnTo>
                    <a:pt x="98183" y="1866900"/>
                  </a:lnTo>
                  <a:lnTo>
                    <a:pt x="93357" y="1854200"/>
                  </a:lnTo>
                  <a:lnTo>
                    <a:pt x="92087" y="1841500"/>
                  </a:lnTo>
                  <a:lnTo>
                    <a:pt x="94119" y="1828800"/>
                  </a:lnTo>
                  <a:lnTo>
                    <a:pt x="99453" y="1816100"/>
                  </a:lnTo>
                  <a:lnTo>
                    <a:pt x="121805" y="1816100"/>
                  </a:lnTo>
                  <a:lnTo>
                    <a:pt x="137172" y="1828800"/>
                  </a:lnTo>
                  <a:lnTo>
                    <a:pt x="194576" y="1828800"/>
                  </a:lnTo>
                  <a:lnTo>
                    <a:pt x="203212" y="1816100"/>
                  </a:lnTo>
                  <a:lnTo>
                    <a:pt x="209054" y="1816100"/>
                  </a:lnTo>
                  <a:lnTo>
                    <a:pt x="212229" y="1803400"/>
                  </a:lnTo>
                  <a:lnTo>
                    <a:pt x="208800" y="1790700"/>
                  </a:lnTo>
                  <a:lnTo>
                    <a:pt x="194322" y="1790700"/>
                  </a:lnTo>
                  <a:lnTo>
                    <a:pt x="194322" y="1803400"/>
                  </a:lnTo>
                  <a:lnTo>
                    <a:pt x="188861" y="1816100"/>
                  </a:lnTo>
                  <a:lnTo>
                    <a:pt x="142887" y="1816100"/>
                  </a:lnTo>
                  <a:lnTo>
                    <a:pt x="130060" y="1803400"/>
                  </a:lnTo>
                  <a:lnTo>
                    <a:pt x="117995" y="1803400"/>
                  </a:lnTo>
                  <a:lnTo>
                    <a:pt x="126631" y="1790700"/>
                  </a:lnTo>
                  <a:lnTo>
                    <a:pt x="183908" y="1790700"/>
                  </a:lnTo>
                  <a:lnTo>
                    <a:pt x="192417" y="1803400"/>
                  </a:lnTo>
                  <a:lnTo>
                    <a:pt x="194322" y="1803400"/>
                  </a:lnTo>
                  <a:lnTo>
                    <a:pt x="194322" y="1790700"/>
                  </a:lnTo>
                  <a:lnTo>
                    <a:pt x="189623" y="1778000"/>
                  </a:lnTo>
                  <a:lnTo>
                    <a:pt x="129933" y="1778000"/>
                  </a:lnTo>
                  <a:lnTo>
                    <a:pt x="117995" y="1790700"/>
                  </a:lnTo>
                  <a:lnTo>
                    <a:pt x="106946" y="1790700"/>
                  </a:lnTo>
                  <a:lnTo>
                    <a:pt x="99453" y="1778000"/>
                  </a:lnTo>
                  <a:lnTo>
                    <a:pt x="93865" y="1778000"/>
                  </a:lnTo>
                  <a:lnTo>
                    <a:pt x="90436" y="1765300"/>
                  </a:lnTo>
                  <a:lnTo>
                    <a:pt x="89166" y="1752600"/>
                  </a:lnTo>
                  <a:lnTo>
                    <a:pt x="89039" y="1739900"/>
                  </a:lnTo>
                  <a:lnTo>
                    <a:pt x="90944" y="1739900"/>
                  </a:lnTo>
                  <a:lnTo>
                    <a:pt x="94627" y="1727200"/>
                  </a:lnTo>
                  <a:lnTo>
                    <a:pt x="106692" y="1739900"/>
                  </a:lnTo>
                  <a:lnTo>
                    <a:pt x="133870" y="1739900"/>
                  </a:lnTo>
                  <a:lnTo>
                    <a:pt x="148348" y="1752600"/>
                  </a:lnTo>
                  <a:lnTo>
                    <a:pt x="172224" y="1739900"/>
                  </a:lnTo>
                  <a:lnTo>
                    <a:pt x="208419" y="1739900"/>
                  </a:lnTo>
                  <a:lnTo>
                    <a:pt x="218325" y="1727200"/>
                  </a:lnTo>
                  <a:lnTo>
                    <a:pt x="221881" y="1714500"/>
                  </a:lnTo>
                  <a:lnTo>
                    <a:pt x="218833" y="1701800"/>
                  </a:lnTo>
                  <a:lnTo>
                    <a:pt x="206641" y="1701800"/>
                  </a:lnTo>
                  <a:lnTo>
                    <a:pt x="206641" y="1714500"/>
                  </a:lnTo>
                  <a:lnTo>
                    <a:pt x="200799" y="1727200"/>
                  </a:lnTo>
                  <a:lnTo>
                    <a:pt x="113042" y="1727200"/>
                  </a:lnTo>
                  <a:lnTo>
                    <a:pt x="102755" y="1714500"/>
                  </a:lnTo>
                  <a:lnTo>
                    <a:pt x="112788" y="1714500"/>
                  </a:lnTo>
                  <a:lnTo>
                    <a:pt x="124091" y="1701800"/>
                  </a:lnTo>
                  <a:lnTo>
                    <a:pt x="191655" y="1701800"/>
                  </a:lnTo>
                  <a:lnTo>
                    <a:pt x="202196" y="1714500"/>
                  </a:lnTo>
                  <a:lnTo>
                    <a:pt x="206641" y="1714500"/>
                  </a:lnTo>
                  <a:lnTo>
                    <a:pt x="206641" y="1701800"/>
                  </a:lnTo>
                  <a:lnTo>
                    <a:pt x="195719" y="1689100"/>
                  </a:lnTo>
                  <a:lnTo>
                    <a:pt x="119519" y="1689100"/>
                  </a:lnTo>
                  <a:lnTo>
                    <a:pt x="106184" y="1701800"/>
                  </a:lnTo>
                  <a:lnTo>
                    <a:pt x="91325" y="1701800"/>
                  </a:lnTo>
                  <a:lnTo>
                    <a:pt x="89293" y="1689100"/>
                  </a:lnTo>
                  <a:lnTo>
                    <a:pt x="88023" y="1689100"/>
                  </a:lnTo>
                  <a:lnTo>
                    <a:pt x="87769" y="1676400"/>
                  </a:lnTo>
                  <a:lnTo>
                    <a:pt x="88531" y="1676400"/>
                  </a:lnTo>
                  <a:lnTo>
                    <a:pt x="90436" y="1663700"/>
                  </a:lnTo>
                  <a:lnTo>
                    <a:pt x="93611" y="1651000"/>
                  </a:lnTo>
                  <a:lnTo>
                    <a:pt x="109867" y="1651000"/>
                  </a:lnTo>
                  <a:lnTo>
                    <a:pt x="122821" y="1663700"/>
                  </a:lnTo>
                  <a:lnTo>
                    <a:pt x="194195" y="1663700"/>
                  </a:lnTo>
                  <a:lnTo>
                    <a:pt x="212483" y="1651000"/>
                  </a:lnTo>
                  <a:lnTo>
                    <a:pt x="223913" y="1638300"/>
                  </a:lnTo>
                  <a:lnTo>
                    <a:pt x="227088" y="1638300"/>
                  </a:lnTo>
                  <a:lnTo>
                    <a:pt x="226834" y="1625600"/>
                  </a:lnTo>
                  <a:lnTo>
                    <a:pt x="212864" y="1625600"/>
                  </a:lnTo>
                  <a:lnTo>
                    <a:pt x="212864" y="1638300"/>
                  </a:lnTo>
                  <a:lnTo>
                    <a:pt x="200672" y="1638300"/>
                  </a:lnTo>
                  <a:lnTo>
                    <a:pt x="182130" y="1651000"/>
                  </a:lnTo>
                  <a:lnTo>
                    <a:pt x="127012" y="1651000"/>
                  </a:lnTo>
                  <a:lnTo>
                    <a:pt x="116090" y="1638300"/>
                  </a:lnTo>
                  <a:lnTo>
                    <a:pt x="105930" y="1638300"/>
                  </a:lnTo>
                  <a:lnTo>
                    <a:pt x="115074" y="1625600"/>
                  </a:lnTo>
                  <a:lnTo>
                    <a:pt x="125615" y="1625600"/>
                  </a:lnTo>
                  <a:lnTo>
                    <a:pt x="137299" y="1612900"/>
                  </a:lnTo>
                  <a:lnTo>
                    <a:pt x="191909" y="1612900"/>
                  </a:lnTo>
                  <a:lnTo>
                    <a:pt x="204863" y="1625600"/>
                  </a:lnTo>
                  <a:lnTo>
                    <a:pt x="211721" y="1625600"/>
                  </a:lnTo>
                  <a:lnTo>
                    <a:pt x="212864" y="1638300"/>
                  </a:lnTo>
                  <a:lnTo>
                    <a:pt x="212864" y="1625600"/>
                  </a:lnTo>
                  <a:lnTo>
                    <a:pt x="212737" y="1612900"/>
                  </a:lnTo>
                  <a:lnTo>
                    <a:pt x="195719" y="1600200"/>
                  </a:lnTo>
                  <a:lnTo>
                    <a:pt x="134378" y="1600200"/>
                  </a:lnTo>
                  <a:lnTo>
                    <a:pt x="120408" y="1612900"/>
                  </a:lnTo>
                  <a:lnTo>
                    <a:pt x="107708" y="1612900"/>
                  </a:lnTo>
                  <a:lnTo>
                    <a:pt x="96659" y="1625600"/>
                  </a:lnTo>
                  <a:lnTo>
                    <a:pt x="94246" y="1625600"/>
                  </a:lnTo>
                  <a:lnTo>
                    <a:pt x="88277" y="1600200"/>
                  </a:lnTo>
                  <a:lnTo>
                    <a:pt x="87007" y="1600200"/>
                  </a:lnTo>
                  <a:lnTo>
                    <a:pt x="90182" y="1574800"/>
                  </a:lnTo>
                  <a:lnTo>
                    <a:pt x="97929" y="1562100"/>
                  </a:lnTo>
                  <a:lnTo>
                    <a:pt x="103136" y="1549400"/>
                  </a:lnTo>
                  <a:lnTo>
                    <a:pt x="109486" y="1549400"/>
                  </a:lnTo>
                  <a:lnTo>
                    <a:pt x="116598" y="1536700"/>
                  </a:lnTo>
                  <a:lnTo>
                    <a:pt x="124726" y="1536700"/>
                  </a:lnTo>
                  <a:lnTo>
                    <a:pt x="130568" y="1549400"/>
                  </a:lnTo>
                  <a:lnTo>
                    <a:pt x="138569" y="1574800"/>
                  </a:lnTo>
                  <a:lnTo>
                    <a:pt x="148475" y="1574800"/>
                  </a:lnTo>
                  <a:lnTo>
                    <a:pt x="160286" y="1587500"/>
                  </a:lnTo>
                  <a:lnTo>
                    <a:pt x="203466" y="1587500"/>
                  </a:lnTo>
                  <a:lnTo>
                    <a:pt x="215912" y="1574800"/>
                  </a:lnTo>
                  <a:lnTo>
                    <a:pt x="221246" y="1574800"/>
                  </a:lnTo>
                  <a:lnTo>
                    <a:pt x="224294" y="1562100"/>
                  </a:lnTo>
                  <a:lnTo>
                    <a:pt x="224802" y="1549400"/>
                  </a:lnTo>
                  <a:lnTo>
                    <a:pt x="222770" y="1549400"/>
                  </a:lnTo>
                  <a:lnTo>
                    <a:pt x="217182" y="1536700"/>
                  </a:lnTo>
                  <a:lnTo>
                    <a:pt x="212610" y="1524000"/>
                  </a:lnTo>
                  <a:lnTo>
                    <a:pt x="212610" y="1562100"/>
                  </a:lnTo>
                  <a:lnTo>
                    <a:pt x="206006" y="1562100"/>
                  </a:lnTo>
                  <a:lnTo>
                    <a:pt x="196735" y="1574800"/>
                  </a:lnTo>
                  <a:lnTo>
                    <a:pt x="165112" y="1574800"/>
                  </a:lnTo>
                  <a:lnTo>
                    <a:pt x="155587" y="1562100"/>
                  </a:lnTo>
                  <a:lnTo>
                    <a:pt x="147840" y="1562100"/>
                  </a:lnTo>
                  <a:lnTo>
                    <a:pt x="141871" y="1549400"/>
                  </a:lnTo>
                  <a:lnTo>
                    <a:pt x="137426" y="1536700"/>
                  </a:lnTo>
                  <a:lnTo>
                    <a:pt x="142506" y="1536700"/>
                  </a:lnTo>
                  <a:lnTo>
                    <a:pt x="147713" y="1524000"/>
                  </a:lnTo>
                  <a:lnTo>
                    <a:pt x="152920" y="1524000"/>
                  </a:lnTo>
                  <a:lnTo>
                    <a:pt x="180860" y="1536700"/>
                  </a:lnTo>
                  <a:lnTo>
                    <a:pt x="197878" y="1536700"/>
                  </a:lnTo>
                  <a:lnTo>
                    <a:pt x="206895" y="1549400"/>
                  </a:lnTo>
                  <a:lnTo>
                    <a:pt x="210324" y="1549400"/>
                  </a:lnTo>
                  <a:lnTo>
                    <a:pt x="212610" y="1562100"/>
                  </a:lnTo>
                  <a:lnTo>
                    <a:pt x="212610" y="1524000"/>
                  </a:lnTo>
                  <a:lnTo>
                    <a:pt x="184670" y="1524000"/>
                  </a:lnTo>
                  <a:lnTo>
                    <a:pt x="153047" y="1511300"/>
                  </a:lnTo>
                  <a:lnTo>
                    <a:pt x="140855" y="1511300"/>
                  </a:lnTo>
                  <a:lnTo>
                    <a:pt x="134886" y="1524000"/>
                  </a:lnTo>
                  <a:lnTo>
                    <a:pt x="132854" y="1485900"/>
                  </a:lnTo>
                  <a:lnTo>
                    <a:pt x="134378" y="1447800"/>
                  </a:lnTo>
                  <a:lnTo>
                    <a:pt x="139458" y="1409700"/>
                  </a:lnTo>
                  <a:lnTo>
                    <a:pt x="147967" y="1371600"/>
                  </a:lnTo>
                  <a:lnTo>
                    <a:pt x="175145" y="1333500"/>
                  </a:lnTo>
                  <a:lnTo>
                    <a:pt x="233057" y="1333500"/>
                  </a:lnTo>
                  <a:lnTo>
                    <a:pt x="247662" y="1346200"/>
                  </a:lnTo>
                  <a:lnTo>
                    <a:pt x="258203" y="1358900"/>
                  </a:lnTo>
                  <a:lnTo>
                    <a:pt x="262140" y="1371600"/>
                  </a:lnTo>
                  <a:lnTo>
                    <a:pt x="262267" y="1409700"/>
                  </a:lnTo>
                  <a:lnTo>
                    <a:pt x="262394" y="1422400"/>
                  </a:lnTo>
                  <a:lnTo>
                    <a:pt x="262521" y="1460500"/>
                  </a:lnTo>
                  <a:lnTo>
                    <a:pt x="263664" y="1574800"/>
                  </a:lnTo>
                  <a:lnTo>
                    <a:pt x="263791" y="1587500"/>
                  </a:lnTo>
                  <a:lnTo>
                    <a:pt x="263918" y="1600200"/>
                  </a:lnTo>
                  <a:lnTo>
                    <a:pt x="267601" y="1879600"/>
                  </a:lnTo>
                  <a:lnTo>
                    <a:pt x="268490" y="1968500"/>
                  </a:lnTo>
                  <a:lnTo>
                    <a:pt x="268617" y="1981200"/>
                  </a:lnTo>
                  <a:lnTo>
                    <a:pt x="268744" y="1993900"/>
                  </a:lnTo>
                  <a:lnTo>
                    <a:pt x="268871" y="2006600"/>
                  </a:lnTo>
                  <a:lnTo>
                    <a:pt x="268998" y="2019300"/>
                  </a:lnTo>
                  <a:lnTo>
                    <a:pt x="269125" y="2044700"/>
                  </a:lnTo>
                  <a:lnTo>
                    <a:pt x="269252" y="2082800"/>
                  </a:lnTo>
                  <a:lnTo>
                    <a:pt x="267982" y="2146300"/>
                  </a:lnTo>
                  <a:lnTo>
                    <a:pt x="263156" y="2197100"/>
                  </a:lnTo>
                  <a:lnTo>
                    <a:pt x="253631" y="2247900"/>
                  </a:lnTo>
                  <a:lnTo>
                    <a:pt x="215912" y="2298700"/>
                  </a:lnTo>
                  <a:lnTo>
                    <a:pt x="185178" y="2311400"/>
                  </a:lnTo>
                  <a:lnTo>
                    <a:pt x="96913" y="2311400"/>
                  </a:lnTo>
                  <a:lnTo>
                    <a:pt x="37858" y="2260600"/>
                  </a:lnTo>
                  <a:lnTo>
                    <a:pt x="23126" y="2222500"/>
                  </a:lnTo>
                  <a:lnTo>
                    <a:pt x="15760" y="2171700"/>
                  </a:lnTo>
                  <a:lnTo>
                    <a:pt x="13589" y="2108200"/>
                  </a:lnTo>
                  <a:lnTo>
                    <a:pt x="13855" y="2082800"/>
                  </a:lnTo>
                  <a:lnTo>
                    <a:pt x="14351" y="2044700"/>
                  </a:lnTo>
                  <a:lnTo>
                    <a:pt x="15113" y="1993900"/>
                  </a:lnTo>
                  <a:lnTo>
                    <a:pt x="16268" y="1943100"/>
                  </a:lnTo>
                  <a:lnTo>
                    <a:pt x="17526" y="1892300"/>
                  </a:lnTo>
                  <a:lnTo>
                    <a:pt x="19177" y="1841500"/>
                  </a:lnTo>
                  <a:lnTo>
                    <a:pt x="21094" y="1778000"/>
                  </a:lnTo>
                  <a:lnTo>
                    <a:pt x="23253" y="1714500"/>
                  </a:lnTo>
                  <a:lnTo>
                    <a:pt x="25539" y="1651000"/>
                  </a:lnTo>
                  <a:lnTo>
                    <a:pt x="28079" y="1600200"/>
                  </a:lnTo>
                  <a:lnTo>
                    <a:pt x="30746" y="1549400"/>
                  </a:lnTo>
                  <a:lnTo>
                    <a:pt x="33540" y="1498600"/>
                  </a:lnTo>
                  <a:lnTo>
                    <a:pt x="36588" y="1447800"/>
                  </a:lnTo>
                  <a:lnTo>
                    <a:pt x="39636" y="1409700"/>
                  </a:lnTo>
                  <a:lnTo>
                    <a:pt x="42811" y="1371600"/>
                  </a:lnTo>
                  <a:lnTo>
                    <a:pt x="45732" y="1358900"/>
                  </a:lnTo>
                  <a:lnTo>
                    <a:pt x="50558" y="1333500"/>
                  </a:lnTo>
                  <a:lnTo>
                    <a:pt x="57289" y="1320800"/>
                  </a:lnTo>
                  <a:lnTo>
                    <a:pt x="65925" y="1295400"/>
                  </a:lnTo>
                  <a:lnTo>
                    <a:pt x="69481" y="1295400"/>
                  </a:lnTo>
                  <a:lnTo>
                    <a:pt x="71513" y="1282700"/>
                  </a:lnTo>
                  <a:lnTo>
                    <a:pt x="73926" y="1295400"/>
                  </a:lnTo>
                  <a:lnTo>
                    <a:pt x="80784" y="1295400"/>
                  </a:lnTo>
                  <a:lnTo>
                    <a:pt x="91198" y="1308100"/>
                  </a:lnTo>
                  <a:lnTo>
                    <a:pt x="195465" y="1308100"/>
                  </a:lnTo>
                  <a:lnTo>
                    <a:pt x="223913" y="1270000"/>
                  </a:lnTo>
                  <a:lnTo>
                    <a:pt x="228993" y="1219200"/>
                  </a:lnTo>
                  <a:lnTo>
                    <a:pt x="228866" y="1193800"/>
                  </a:lnTo>
                  <a:lnTo>
                    <a:pt x="228612" y="1181100"/>
                  </a:lnTo>
                  <a:lnTo>
                    <a:pt x="228612" y="1143000"/>
                  </a:lnTo>
                  <a:lnTo>
                    <a:pt x="230898" y="1117600"/>
                  </a:lnTo>
                  <a:lnTo>
                    <a:pt x="283476" y="1117600"/>
                  </a:lnTo>
                  <a:lnTo>
                    <a:pt x="290842" y="1130300"/>
                  </a:lnTo>
                  <a:lnTo>
                    <a:pt x="295033" y="1143000"/>
                  </a:lnTo>
                  <a:lnTo>
                    <a:pt x="301129" y="1143000"/>
                  </a:lnTo>
                  <a:lnTo>
                    <a:pt x="306844" y="1155700"/>
                  </a:lnTo>
                  <a:lnTo>
                    <a:pt x="322465" y="1155700"/>
                  </a:lnTo>
                  <a:lnTo>
                    <a:pt x="328053" y="1143000"/>
                  </a:lnTo>
                  <a:lnTo>
                    <a:pt x="331736" y="1130300"/>
                  </a:lnTo>
                  <a:lnTo>
                    <a:pt x="335800" y="1117600"/>
                  </a:lnTo>
                  <a:lnTo>
                    <a:pt x="336435" y="1092200"/>
                  </a:lnTo>
                  <a:close/>
                </a:path>
                <a:path w="1929129" h="3205479">
                  <a:moveTo>
                    <a:pt x="706513" y="3074543"/>
                  </a:moveTo>
                  <a:lnTo>
                    <a:pt x="704100" y="3070987"/>
                  </a:lnTo>
                  <a:lnTo>
                    <a:pt x="696734" y="3069590"/>
                  </a:lnTo>
                  <a:lnTo>
                    <a:pt x="693178" y="3072003"/>
                  </a:lnTo>
                  <a:lnTo>
                    <a:pt x="690130" y="3088640"/>
                  </a:lnTo>
                  <a:lnTo>
                    <a:pt x="688225" y="3101721"/>
                  </a:lnTo>
                  <a:lnTo>
                    <a:pt x="686701" y="3114929"/>
                  </a:lnTo>
                  <a:lnTo>
                    <a:pt x="684161" y="3145536"/>
                  </a:lnTo>
                  <a:lnTo>
                    <a:pt x="681240" y="3162808"/>
                  </a:lnTo>
                  <a:lnTo>
                    <a:pt x="677049" y="3179826"/>
                  </a:lnTo>
                  <a:lnTo>
                    <a:pt x="671080" y="3197860"/>
                  </a:lnTo>
                  <a:lnTo>
                    <a:pt x="671080" y="3202432"/>
                  </a:lnTo>
                  <a:lnTo>
                    <a:pt x="674128" y="3205480"/>
                  </a:lnTo>
                  <a:lnTo>
                    <a:pt x="680859" y="3205480"/>
                  </a:lnTo>
                  <a:lnTo>
                    <a:pt x="694575" y="3165602"/>
                  </a:lnTo>
                  <a:lnTo>
                    <a:pt x="701687" y="3103626"/>
                  </a:lnTo>
                  <a:lnTo>
                    <a:pt x="703592" y="3090926"/>
                  </a:lnTo>
                  <a:lnTo>
                    <a:pt x="706513" y="3074543"/>
                  </a:lnTo>
                  <a:close/>
                </a:path>
                <a:path w="1929129" h="3205479">
                  <a:moveTo>
                    <a:pt x="979309" y="3185668"/>
                  </a:moveTo>
                  <a:lnTo>
                    <a:pt x="969911" y="3160522"/>
                  </a:lnTo>
                  <a:lnTo>
                    <a:pt x="963815" y="3147314"/>
                  </a:lnTo>
                  <a:lnTo>
                    <a:pt x="958989" y="3139948"/>
                  </a:lnTo>
                  <a:lnTo>
                    <a:pt x="952131" y="3133090"/>
                  </a:lnTo>
                  <a:lnTo>
                    <a:pt x="948448" y="3125343"/>
                  </a:lnTo>
                  <a:lnTo>
                    <a:pt x="942606" y="3107690"/>
                  </a:lnTo>
                  <a:lnTo>
                    <a:pt x="932573" y="3071622"/>
                  </a:lnTo>
                  <a:lnTo>
                    <a:pt x="928763" y="3069463"/>
                  </a:lnTo>
                  <a:lnTo>
                    <a:pt x="921524" y="3071368"/>
                  </a:lnTo>
                  <a:lnTo>
                    <a:pt x="919365" y="3075051"/>
                  </a:lnTo>
                  <a:lnTo>
                    <a:pt x="930160" y="3113786"/>
                  </a:lnTo>
                  <a:lnTo>
                    <a:pt x="936891" y="3133090"/>
                  </a:lnTo>
                  <a:lnTo>
                    <a:pt x="941717" y="3142107"/>
                  </a:lnTo>
                  <a:lnTo>
                    <a:pt x="948448" y="3148711"/>
                  </a:lnTo>
                  <a:lnTo>
                    <a:pt x="952131" y="3154299"/>
                  </a:lnTo>
                  <a:lnTo>
                    <a:pt x="957465" y="3165983"/>
                  </a:lnTo>
                  <a:lnTo>
                    <a:pt x="966101" y="3189351"/>
                  </a:lnTo>
                  <a:lnTo>
                    <a:pt x="968641" y="3191256"/>
                  </a:lnTo>
                  <a:lnTo>
                    <a:pt x="973086" y="3191129"/>
                  </a:lnTo>
                  <a:lnTo>
                    <a:pt x="977404" y="3189605"/>
                  </a:lnTo>
                  <a:lnTo>
                    <a:pt x="979309" y="3185668"/>
                  </a:lnTo>
                  <a:close/>
                </a:path>
                <a:path w="1929129" h="3205479">
                  <a:moveTo>
                    <a:pt x="1929015" y="1865503"/>
                  </a:moveTo>
                  <a:lnTo>
                    <a:pt x="1927110" y="1827403"/>
                  </a:lnTo>
                  <a:lnTo>
                    <a:pt x="1921395" y="1789303"/>
                  </a:lnTo>
                  <a:lnTo>
                    <a:pt x="1912251" y="1738503"/>
                  </a:lnTo>
                  <a:lnTo>
                    <a:pt x="1899805" y="1687703"/>
                  </a:lnTo>
                  <a:lnTo>
                    <a:pt x="1884311" y="1636903"/>
                  </a:lnTo>
                  <a:lnTo>
                    <a:pt x="1865896" y="1586103"/>
                  </a:lnTo>
                  <a:lnTo>
                    <a:pt x="1842147" y="1535303"/>
                  </a:lnTo>
                  <a:lnTo>
                    <a:pt x="1815096" y="1471803"/>
                  </a:lnTo>
                  <a:lnTo>
                    <a:pt x="1787664" y="1433703"/>
                  </a:lnTo>
                  <a:lnTo>
                    <a:pt x="1762391" y="1408303"/>
                  </a:lnTo>
                  <a:lnTo>
                    <a:pt x="1735213" y="1395603"/>
                  </a:lnTo>
                  <a:lnTo>
                    <a:pt x="1649361" y="1395603"/>
                  </a:lnTo>
                  <a:lnTo>
                    <a:pt x="1643773" y="1408303"/>
                  </a:lnTo>
                  <a:lnTo>
                    <a:pt x="1639709" y="1408303"/>
                  </a:lnTo>
                  <a:lnTo>
                    <a:pt x="1637169" y="1421003"/>
                  </a:lnTo>
                  <a:lnTo>
                    <a:pt x="1636407" y="1421003"/>
                  </a:lnTo>
                  <a:lnTo>
                    <a:pt x="1636026" y="1433703"/>
                  </a:lnTo>
                  <a:lnTo>
                    <a:pt x="1635391" y="1446403"/>
                  </a:lnTo>
                  <a:lnTo>
                    <a:pt x="1634375" y="1459103"/>
                  </a:lnTo>
                  <a:lnTo>
                    <a:pt x="1633232" y="1471803"/>
                  </a:lnTo>
                  <a:lnTo>
                    <a:pt x="1630438" y="1497203"/>
                  </a:lnTo>
                  <a:lnTo>
                    <a:pt x="1628914" y="1535303"/>
                  </a:lnTo>
                  <a:lnTo>
                    <a:pt x="1628914" y="1560703"/>
                  </a:lnTo>
                  <a:lnTo>
                    <a:pt x="1630184" y="1586103"/>
                  </a:lnTo>
                  <a:lnTo>
                    <a:pt x="1616595" y="1598803"/>
                  </a:lnTo>
                  <a:lnTo>
                    <a:pt x="1603641" y="1598803"/>
                  </a:lnTo>
                  <a:lnTo>
                    <a:pt x="1591449" y="1611503"/>
                  </a:lnTo>
                  <a:lnTo>
                    <a:pt x="1580400" y="1611503"/>
                  </a:lnTo>
                  <a:lnTo>
                    <a:pt x="1568843" y="1624203"/>
                  </a:lnTo>
                  <a:lnTo>
                    <a:pt x="1560080" y="1649603"/>
                  </a:lnTo>
                  <a:lnTo>
                    <a:pt x="1554619" y="1662303"/>
                  </a:lnTo>
                  <a:lnTo>
                    <a:pt x="1552460" y="1675003"/>
                  </a:lnTo>
                  <a:lnTo>
                    <a:pt x="1553349" y="1687703"/>
                  </a:lnTo>
                  <a:lnTo>
                    <a:pt x="1555635" y="1700403"/>
                  </a:lnTo>
                  <a:lnTo>
                    <a:pt x="1559572" y="1713103"/>
                  </a:lnTo>
                  <a:lnTo>
                    <a:pt x="1565033" y="1725803"/>
                  </a:lnTo>
                  <a:lnTo>
                    <a:pt x="1555889" y="1725803"/>
                  </a:lnTo>
                  <a:lnTo>
                    <a:pt x="1549158" y="1738503"/>
                  </a:lnTo>
                  <a:lnTo>
                    <a:pt x="1544840" y="1763903"/>
                  </a:lnTo>
                  <a:lnTo>
                    <a:pt x="1543316" y="1776603"/>
                  </a:lnTo>
                  <a:lnTo>
                    <a:pt x="1545221" y="1789303"/>
                  </a:lnTo>
                  <a:lnTo>
                    <a:pt x="1550682" y="1802003"/>
                  </a:lnTo>
                  <a:lnTo>
                    <a:pt x="1559318" y="1814703"/>
                  </a:lnTo>
                  <a:lnTo>
                    <a:pt x="1571002" y="1827403"/>
                  </a:lnTo>
                  <a:lnTo>
                    <a:pt x="1570367" y="1827403"/>
                  </a:lnTo>
                  <a:lnTo>
                    <a:pt x="1566430" y="1852803"/>
                  </a:lnTo>
                  <a:lnTo>
                    <a:pt x="1568081" y="1865503"/>
                  </a:lnTo>
                  <a:lnTo>
                    <a:pt x="1575066" y="1878203"/>
                  </a:lnTo>
                  <a:lnTo>
                    <a:pt x="1587004" y="1903603"/>
                  </a:lnTo>
                  <a:lnTo>
                    <a:pt x="1611134" y="1916303"/>
                  </a:lnTo>
                  <a:lnTo>
                    <a:pt x="1674126" y="1916303"/>
                  </a:lnTo>
                  <a:lnTo>
                    <a:pt x="1710067" y="1903603"/>
                  </a:lnTo>
                  <a:lnTo>
                    <a:pt x="1715147" y="1903603"/>
                  </a:lnTo>
                  <a:lnTo>
                    <a:pt x="1712099" y="1890903"/>
                  </a:lnTo>
                  <a:lnTo>
                    <a:pt x="1704606" y="1890903"/>
                  </a:lnTo>
                  <a:lnTo>
                    <a:pt x="1672602" y="1903603"/>
                  </a:lnTo>
                  <a:lnTo>
                    <a:pt x="1617357" y="1903603"/>
                  </a:lnTo>
                  <a:lnTo>
                    <a:pt x="1596529" y="1890903"/>
                  </a:lnTo>
                  <a:lnTo>
                    <a:pt x="1587258" y="1878203"/>
                  </a:lnTo>
                  <a:lnTo>
                    <a:pt x="1581670" y="1865503"/>
                  </a:lnTo>
                  <a:lnTo>
                    <a:pt x="1580019" y="1852803"/>
                  </a:lnTo>
                  <a:lnTo>
                    <a:pt x="1582559" y="1840103"/>
                  </a:lnTo>
                  <a:lnTo>
                    <a:pt x="1599450" y="1840103"/>
                  </a:lnTo>
                  <a:lnTo>
                    <a:pt x="1617103" y="1852803"/>
                  </a:lnTo>
                  <a:lnTo>
                    <a:pt x="1699145" y="1852803"/>
                  </a:lnTo>
                  <a:lnTo>
                    <a:pt x="1713877" y="1840103"/>
                  </a:lnTo>
                  <a:lnTo>
                    <a:pt x="1725942" y="1840103"/>
                  </a:lnTo>
                  <a:lnTo>
                    <a:pt x="1732927" y="1827403"/>
                  </a:lnTo>
                  <a:lnTo>
                    <a:pt x="1736102" y="1827403"/>
                  </a:lnTo>
                  <a:lnTo>
                    <a:pt x="1736991" y="1814703"/>
                  </a:lnTo>
                  <a:lnTo>
                    <a:pt x="1730895" y="1802003"/>
                  </a:lnTo>
                  <a:lnTo>
                    <a:pt x="1723275" y="1802003"/>
                  </a:lnTo>
                  <a:lnTo>
                    <a:pt x="1723275" y="1814703"/>
                  </a:lnTo>
                  <a:lnTo>
                    <a:pt x="1723275" y="1827403"/>
                  </a:lnTo>
                  <a:lnTo>
                    <a:pt x="1709051" y="1827403"/>
                  </a:lnTo>
                  <a:lnTo>
                    <a:pt x="1695589" y="1840103"/>
                  </a:lnTo>
                  <a:lnTo>
                    <a:pt x="1620532" y="1840103"/>
                  </a:lnTo>
                  <a:lnTo>
                    <a:pt x="1604530" y="1827403"/>
                  </a:lnTo>
                  <a:lnTo>
                    <a:pt x="1589163" y="1827403"/>
                  </a:lnTo>
                  <a:lnTo>
                    <a:pt x="1600212" y="1814703"/>
                  </a:lnTo>
                  <a:lnTo>
                    <a:pt x="1614944" y="1802003"/>
                  </a:lnTo>
                  <a:lnTo>
                    <a:pt x="1706765" y="1802003"/>
                  </a:lnTo>
                  <a:lnTo>
                    <a:pt x="1719338" y="1814703"/>
                  </a:lnTo>
                  <a:lnTo>
                    <a:pt x="1723275" y="1814703"/>
                  </a:lnTo>
                  <a:lnTo>
                    <a:pt x="1723275" y="1802003"/>
                  </a:lnTo>
                  <a:lnTo>
                    <a:pt x="1714004" y="1789303"/>
                  </a:lnTo>
                  <a:lnTo>
                    <a:pt x="1608467" y="1789303"/>
                  </a:lnTo>
                  <a:lnTo>
                    <a:pt x="1591068" y="1802003"/>
                  </a:lnTo>
                  <a:lnTo>
                    <a:pt x="1577987" y="1814703"/>
                  </a:lnTo>
                  <a:lnTo>
                    <a:pt x="1569097" y="1802003"/>
                  </a:lnTo>
                  <a:lnTo>
                    <a:pt x="1562493" y="1802003"/>
                  </a:lnTo>
                  <a:lnTo>
                    <a:pt x="1558429" y="1789303"/>
                  </a:lnTo>
                  <a:lnTo>
                    <a:pt x="1556905" y="1776603"/>
                  </a:lnTo>
                  <a:lnTo>
                    <a:pt x="1558175" y="1763903"/>
                  </a:lnTo>
                  <a:lnTo>
                    <a:pt x="1561477" y="1751203"/>
                  </a:lnTo>
                  <a:lnTo>
                    <a:pt x="1566684" y="1738503"/>
                  </a:lnTo>
                  <a:lnTo>
                    <a:pt x="1573796" y="1725803"/>
                  </a:lnTo>
                  <a:lnTo>
                    <a:pt x="1575193" y="1725803"/>
                  </a:lnTo>
                  <a:lnTo>
                    <a:pt x="1576717" y="1738503"/>
                  </a:lnTo>
                  <a:lnTo>
                    <a:pt x="1578241" y="1738503"/>
                  </a:lnTo>
                  <a:lnTo>
                    <a:pt x="1595640" y="1751203"/>
                  </a:lnTo>
                  <a:lnTo>
                    <a:pt x="1634883" y="1751203"/>
                  </a:lnTo>
                  <a:lnTo>
                    <a:pt x="1655711" y="1763903"/>
                  </a:lnTo>
                  <a:lnTo>
                    <a:pt x="1671078" y="1763903"/>
                  </a:lnTo>
                  <a:lnTo>
                    <a:pt x="1686445" y="1751203"/>
                  </a:lnTo>
                  <a:lnTo>
                    <a:pt x="1716290" y="1751203"/>
                  </a:lnTo>
                  <a:lnTo>
                    <a:pt x="1728355" y="1738503"/>
                  </a:lnTo>
                  <a:lnTo>
                    <a:pt x="1735213" y="1738503"/>
                  </a:lnTo>
                  <a:lnTo>
                    <a:pt x="1738515" y="1725803"/>
                  </a:lnTo>
                  <a:lnTo>
                    <a:pt x="1739277" y="1725803"/>
                  </a:lnTo>
                  <a:lnTo>
                    <a:pt x="1733054" y="1713103"/>
                  </a:lnTo>
                  <a:lnTo>
                    <a:pt x="1725688" y="1713103"/>
                  </a:lnTo>
                  <a:lnTo>
                    <a:pt x="1725688" y="1725803"/>
                  </a:lnTo>
                  <a:lnTo>
                    <a:pt x="1720100" y="1738503"/>
                  </a:lnTo>
                  <a:lnTo>
                    <a:pt x="1602625" y="1738503"/>
                  </a:lnTo>
                  <a:lnTo>
                    <a:pt x="1587004" y="1725803"/>
                  </a:lnTo>
                  <a:lnTo>
                    <a:pt x="1583702" y="1725803"/>
                  </a:lnTo>
                  <a:lnTo>
                    <a:pt x="1599831" y="1713103"/>
                  </a:lnTo>
                  <a:lnTo>
                    <a:pt x="1617357" y="1700403"/>
                  </a:lnTo>
                  <a:lnTo>
                    <a:pt x="1685302" y="1700403"/>
                  </a:lnTo>
                  <a:lnTo>
                    <a:pt x="1707527" y="1713103"/>
                  </a:lnTo>
                  <a:lnTo>
                    <a:pt x="1721116" y="1713103"/>
                  </a:lnTo>
                  <a:lnTo>
                    <a:pt x="1725688" y="1725803"/>
                  </a:lnTo>
                  <a:lnTo>
                    <a:pt x="1725688" y="1713103"/>
                  </a:lnTo>
                  <a:lnTo>
                    <a:pt x="1715655" y="1700403"/>
                  </a:lnTo>
                  <a:lnTo>
                    <a:pt x="1688985" y="1687703"/>
                  </a:lnTo>
                  <a:lnTo>
                    <a:pt x="1612785" y="1687703"/>
                  </a:lnTo>
                  <a:lnTo>
                    <a:pt x="1593227" y="1700403"/>
                  </a:lnTo>
                  <a:lnTo>
                    <a:pt x="1575193" y="1713103"/>
                  </a:lnTo>
                  <a:lnTo>
                    <a:pt x="1571256" y="1700403"/>
                  </a:lnTo>
                  <a:lnTo>
                    <a:pt x="1568335" y="1700403"/>
                  </a:lnTo>
                  <a:lnTo>
                    <a:pt x="1566684" y="1687703"/>
                  </a:lnTo>
                  <a:lnTo>
                    <a:pt x="1566176" y="1675003"/>
                  </a:lnTo>
                  <a:lnTo>
                    <a:pt x="1570367" y="1649603"/>
                  </a:lnTo>
                  <a:lnTo>
                    <a:pt x="1582940" y="1636903"/>
                  </a:lnTo>
                  <a:lnTo>
                    <a:pt x="1603641" y="1611503"/>
                  </a:lnTo>
                  <a:lnTo>
                    <a:pt x="1632089" y="1611503"/>
                  </a:lnTo>
                  <a:lnTo>
                    <a:pt x="1636661" y="1624203"/>
                  </a:lnTo>
                  <a:lnTo>
                    <a:pt x="1643646" y="1636903"/>
                  </a:lnTo>
                  <a:lnTo>
                    <a:pt x="1653171" y="1649603"/>
                  </a:lnTo>
                  <a:lnTo>
                    <a:pt x="1665617" y="1662303"/>
                  </a:lnTo>
                  <a:lnTo>
                    <a:pt x="1708543" y="1662303"/>
                  </a:lnTo>
                  <a:lnTo>
                    <a:pt x="1720862" y="1649603"/>
                  </a:lnTo>
                  <a:lnTo>
                    <a:pt x="1726323" y="1636903"/>
                  </a:lnTo>
                  <a:lnTo>
                    <a:pt x="1729371" y="1636903"/>
                  </a:lnTo>
                  <a:lnTo>
                    <a:pt x="1729879" y="1624203"/>
                  </a:lnTo>
                  <a:lnTo>
                    <a:pt x="1727847" y="1611503"/>
                  </a:lnTo>
                  <a:lnTo>
                    <a:pt x="1717687" y="1611503"/>
                  </a:lnTo>
                  <a:lnTo>
                    <a:pt x="1717687" y="1624203"/>
                  </a:lnTo>
                  <a:lnTo>
                    <a:pt x="1716036" y="1636903"/>
                  </a:lnTo>
                  <a:lnTo>
                    <a:pt x="1711083" y="1636903"/>
                  </a:lnTo>
                  <a:lnTo>
                    <a:pt x="1701939" y="1649603"/>
                  </a:lnTo>
                  <a:lnTo>
                    <a:pt x="1670443" y="1649603"/>
                  </a:lnTo>
                  <a:lnTo>
                    <a:pt x="1661299" y="1636903"/>
                  </a:lnTo>
                  <a:lnTo>
                    <a:pt x="1654314" y="1636903"/>
                  </a:lnTo>
                  <a:lnTo>
                    <a:pt x="1648980" y="1624203"/>
                  </a:lnTo>
                  <a:lnTo>
                    <a:pt x="1645424" y="1598803"/>
                  </a:lnTo>
                  <a:lnTo>
                    <a:pt x="1679333" y="1598803"/>
                  </a:lnTo>
                  <a:lnTo>
                    <a:pt x="1696224" y="1611503"/>
                  </a:lnTo>
                  <a:lnTo>
                    <a:pt x="1708416" y="1611503"/>
                  </a:lnTo>
                  <a:lnTo>
                    <a:pt x="1715274" y="1624203"/>
                  </a:lnTo>
                  <a:lnTo>
                    <a:pt x="1717687" y="1624203"/>
                  </a:lnTo>
                  <a:lnTo>
                    <a:pt x="1717687" y="1611503"/>
                  </a:lnTo>
                  <a:lnTo>
                    <a:pt x="1710194" y="1598803"/>
                  </a:lnTo>
                  <a:lnTo>
                    <a:pt x="1689747" y="1586103"/>
                  </a:lnTo>
                  <a:lnTo>
                    <a:pt x="1643519" y="1586103"/>
                  </a:lnTo>
                  <a:lnTo>
                    <a:pt x="1642376" y="1560703"/>
                  </a:lnTo>
                  <a:lnTo>
                    <a:pt x="1642630" y="1535303"/>
                  </a:lnTo>
                  <a:lnTo>
                    <a:pt x="1644027" y="1497203"/>
                  </a:lnTo>
                  <a:lnTo>
                    <a:pt x="1646821" y="1471803"/>
                  </a:lnTo>
                  <a:lnTo>
                    <a:pt x="1647964" y="1459103"/>
                  </a:lnTo>
                  <a:lnTo>
                    <a:pt x="1648980" y="1446403"/>
                  </a:lnTo>
                  <a:lnTo>
                    <a:pt x="1649742" y="1433703"/>
                  </a:lnTo>
                  <a:lnTo>
                    <a:pt x="1650123" y="1421003"/>
                  </a:lnTo>
                  <a:lnTo>
                    <a:pt x="1649742" y="1421003"/>
                  </a:lnTo>
                  <a:lnTo>
                    <a:pt x="1652282" y="1408303"/>
                  </a:lnTo>
                  <a:lnTo>
                    <a:pt x="1723783" y="1408303"/>
                  </a:lnTo>
                  <a:lnTo>
                    <a:pt x="1757311" y="1421003"/>
                  </a:lnTo>
                  <a:lnTo>
                    <a:pt x="1762645" y="1421003"/>
                  </a:lnTo>
                  <a:lnTo>
                    <a:pt x="1771408" y="1433703"/>
                  </a:lnTo>
                  <a:lnTo>
                    <a:pt x="1783854" y="1446403"/>
                  </a:lnTo>
                  <a:lnTo>
                    <a:pt x="1800110" y="1471803"/>
                  </a:lnTo>
                  <a:lnTo>
                    <a:pt x="1814969" y="1509903"/>
                  </a:lnTo>
                  <a:lnTo>
                    <a:pt x="1828685" y="1535303"/>
                  </a:lnTo>
                  <a:lnTo>
                    <a:pt x="1841512" y="1560703"/>
                  </a:lnTo>
                  <a:lnTo>
                    <a:pt x="1853196" y="1598803"/>
                  </a:lnTo>
                  <a:lnTo>
                    <a:pt x="1871357" y="1649603"/>
                  </a:lnTo>
                  <a:lnTo>
                    <a:pt x="1886597" y="1700403"/>
                  </a:lnTo>
                  <a:lnTo>
                    <a:pt x="1898916" y="1738503"/>
                  </a:lnTo>
                  <a:lnTo>
                    <a:pt x="1907933" y="1789303"/>
                  </a:lnTo>
                  <a:lnTo>
                    <a:pt x="1913521" y="1827403"/>
                  </a:lnTo>
                  <a:lnTo>
                    <a:pt x="1915426" y="1865503"/>
                  </a:lnTo>
                  <a:lnTo>
                    <a:pt x="1911616" y="1903603"/>
                  </a:lnTo>
                  <a:lnTo>
                    <a:pt x="1900313" y="1941703"/>
                  </a:lnTo>
                  <a:lnTo>
                    <a:pt x="1881898" y="1967103"/>
                  </a:lnTo>
                  <a:lnTo>
                    <a:pt x="1856879" y="2005203"/>
                  </a:lnTo>
                  <a:lnTo>
                    <a:pt x="1826780" y="2030603"/>
                  </a:lnTo>
                  <a:lnTo>
                    <a:pt x="1792871" y="2056003"/>
                  </a:lnTo>
                  <a:lnTo>
                    <a:pt x="1755787" y="2081403"/>
                  </a:lnTo>
                  <a:lnTo>
                    <a:pt x="1715909" y="2094103"/>
                  </a:lnTo>
                  <a:lnTo>
                    <a:pt x="1687588" y="2094103"/>
                  </a:lnTo>
                  <a:lnTo>
                    <a:pt x="1658759" y="2106803"/>
                  </a:lnTo>
                  <a:lnTo>
                    <a:pt x="1629930" y="2094103"/>
                  </a:lnTo>
                  <a:lnTo>
                    <a:pt x="1581670" y="2094103"/>
                  </a:lnTo>
                  <a:lnTo>
                    <a:pt x="1552333" y="2081403"/>
                  </a:lnTo>
                  <a:lnTo>
                    <a:pt x="1479943" y="2043303"/>
                  </a:lnTo>
                  <a:lnTo>
                    <a:pt x="1444383" y="2017903"/>
                  </a:lnTo>
                  <a:lnTo>
                    <a:pt x="1414284" y="1979803"/>
                  </a:lnTo>
                  <a:lnTo>
                    <a:pt x="1393456" y="1929003"/>
                  </a:lnTo>
                  <a:lnTo>
                    <a:pt x="1385709" y="1865503"/>
                  </a:lnTo>
                  <a:lnTo>
                    <a:pt x="1387614" y="1814703"/>
                  </a:lnTo>
                  <a:lnTo>
                    <a:pt x="1392821" y="1763903"/>
                  </a:lnTo>
                  <a:lnTo>
                    <a:pt x="1401203" y="1713103"/>
                  </a:lnTo>
                  <a:lnTo>
                    <a:pt x="1412887" y="1662303"/>
                  </a:lnTo>
                  <a:lnTo>
                    <a:pt x="1427619" y="1611503"/>
                  </a:lnTo>
                  <a:lnTo>
                    <a:pt x="1445653" y="1560703"/>
                  </a:lnTo>
                  <a:lnTo>
                    <a:pt x="1499628" y="1459103"/>
                  </a:lnTo>
                  <a:lnTo>
                    <a:pt x="1544840" y="1421003"/>
                  </a:lnTo>
                  <a:lnTo>
                    <a:pt x="1555254" y="1408303"/>
                  </a:lnTo>
                  <a:lnTo>
                    <a:pt x="1564398" y="1395603"/>
                  </a:lnTo>
                  <a:lnTo>
                    <a:pt x="1572526" y="1382903"/>
                  </a:lnTo>
                  <a:lnTo>
                    <a:pt x="1579638" y="1370203"/>
                  </a:lnTo>
                  <a:lnTo>
                    <a:pt x="1586369" y="1370203"/>
                  </a:lnTo>
                  <a:lnTo>
                    <a:pt x="1596656" y="1382903"/>
                  </a:lnTo>
                  <a:lnTo>
                    <a:pt x="1700669" y="1382903"/>
                  </a:lnTo>
                  <a:lnTo>
                    <a:pt x="1728990" y="1344803"/>
                  </a:lnTo>
                  <a:lnTo>
                    <a:pt x="1734070" y="1294003"/>
                  </a:lnTo>
                  <a:lnTo>
                    <a:pt x="1733943" y="1268603"/>
                  </a:lnTo>
                  <a:lnTo>
                    <a:pt x="1733816" y="1255903"/>
                  </a:lnTo>
                  <a:lnTo>
                    <a:pt x="1733689" y="1255903"/>
                  </a:lnTo>
                  <a:lnTo>
                    <a:pt x="1733689" y="1217803"/>
                  </a:lnTo>
                  <a:lnTo>
                    <a:pt x="1735848" y="1192403"/>
                  </a:lnTo>
                  <a:lnTo>
                    <a:pt x="1788299" y="1192403"/>
                  </a:lnTo>
                  <a:lnTo>
                    <a:pt x="1795665" y="1205103"/>
                  </a:lnTo>
                  <a:lnTo>
                    <a:pt x="1799729" y="1217803"/>
                  </a:lnTo>
                  <a:lnTo>
                    <a:pt x="1805825" y="1217803"/>
                  </a:lnTo>
                  <a:lnTo>
                    <a:pt x="1811540" y="1230503"/>
                  </a:lnTo>
                  <a:lnTo>
                    <a:pt x="1827161" y="1230503"/>
                  </a:lnTo>
                  <a:lnTo>
                    <a:pt x="1832749" y="1217803"/>
                  </a:lnTo>
                  <a:lnTo>
                    <a:pt x="1836432" y="1205103"/>
                  </a:lnTo>
                  <a:lnTo>
                    <a:pt x="1840496" y="1192403"/>
                  </a:lnTo>
                  <a:lnTo>
                    <a:pt x="1841004" y="1167003"/>
                  </a:lnTo>
                  <a:lnTo>
                    <a:pt x="1837956" y="1141603"/>
                  </a:lnTo>
                  <a:lnTo>
                    <a:pt x="1831225" y="1128903"/>
                  </a:lnTo>
                  <a:lnTo>
                    <a:pt x="1827542" y="1128903"/>
                  </a:lnTo>
                  <a:lnTo>
                    <a:pt x="1827542" y="1179703"/>
                  </a:lnTo>
                  <a:lnTo>
                    <a:pt x="1825891" y="1192403"/>
                  </a:lnTo>
                  <a:lnTo>
                    <a:pt x="1823224" y="1205103"/>
                  </a:lnTo>
                  <a:lnTo>
                    <a:pt x="1818906" y="1217803"/>
                  </a:lnTo>
                  <a:lnTo>
                    <a:pt x="1815350" y="1217803"/>
                  </a:lnTo>
                  <a:lnTo>
                    <a:pt x="1812429" y="1205103"/>
                  </a:lnTo>
                  <a:lnTo>
                    <a:pt x="1807349" y="1192403"/>
                  </a:lnTo>
                  <a:lnTo>
                    <a:pt x="1797824" y="1179703"/>
                  </a:lnTo>
                  <a:lnTo>
                    <a:pt x="1727720" y="1179703"/>
                  </a:lnTo>
                  <a:lnTo>
                    <a:pt x="1722894" y="1192403"/>
                  </a:lnTo>
                  <a:lnTo>
                    <a:pt x="1720862" y="1205103"/>
                  </a:lnTo>
                  <a:lnTo>
                    <a:pt x="1719973" y="1217803"/>
                  </a:lnTo>
                  <a:lnTo>
                    <a:pt x="1720100" y="1255903"/>
                  </a:lnTo>
                  <a:lnTo>
                    <a:pt x="1720227" y="1268603"/>
                  </a:lnTo>
                  <a:lnTo>
                    <a:pt x="1720354" y="1294003"/>
                  </a:lnTo>
                  <a:lnTo>
                    <a:pt x="1719338" y="1319403"/>
                  </a:lnTo>
                  <a:lnTo>
                    <a:pt x="1716290" y="1332103"/>
                  </a:lnTo>
                  <a:lnTo>
                    <a:pt x="1711210" y="1357503"/>
                  </a:lnTo>
                  <a:lnTo>
                    <a:pt x="1703971" y="1357503"/>
                  </a:lnTo>
                  <a:lnTo>
                    <a:pt x="1694573" y="1370203"/>
                  </a:lnTo>
                  <a:lnTo>
                    <a:pt x="1602879" y="1370203"/>
                  </a:lnTo>
                  <a:lnTo>
                    <a:pt x="1595386" y="1357503"/>
                  </a:lnTo>
                  <a:lnTo>
                    <a:pt x="1587258" y="1357503"/>
                  </a:lnTo>
                  <a:lnTo>
                    <a:pt x="1585099" y="1344803"/>
                  </a:lnTo>
                  <a:lnTo>
                    <a:pt x="1591703" y="1319403"/>
                  </a:lnTo>
                  <a:lnTo>
                    <a:pt x="1597545" y="1294003"/>
                  </a:lnTo>
                  <a:lnTo>
                    <a:pt x="1602879" y="1255903"/>
                  </a:lnTo>
                  <a:lnTo>
                    <a:pt x="1607959" y="1230503"/>
                  </a:lnTo>
                  <a:lnTo>
                    <a:pt x="1614563" y="1179703"/>
                  </a:lnTo>
                  <a:lnTo>
                    <a:pt x="1621548" y="1141603"/>
                  </a:lnTo>
                  <a:lnTo>
                    <a:pt x="1638185" y="1103503"/>
                  </a:lnTo>
                  <a:lnTo>
                    <a:pt x="1651266" y="1090803"/>
                  </a:lnTo>
                  <a:lnTo>
                    <a:pt x="1665998" y="1090803"/>
                  </a:lnTo>
                  <a:lnTo>
                    <a:pt x="1681873" y="1078103"/>
                  </a:lnTo>
                  <a:lnTo>
                    <a:pt x="1697748" y="1090803"/>
                  </a:lnTo>
                  <a:lnTo>
                    <a:pt x="1707400" y="1090803"/>
                  </a:lnTo>
                  <a:lnTo>
                    <a:pt x="1714639" y="1103503"/>
                  </a:lnTo>
                  <a:lnTo>
                    <a:pt x="1718830" y="1116203"/>
                  </a:lnTo>
                  <a:lnTo>
                    <a:pt x="1719592" y="1128903"/>
                  </a:lnTo>
                  <a:lnTo>
                    <a:pt x="1719973" y="1141603"/>
                  </a:lnTo>
                  <a:lnTo>
                    <a:pt x="1721243" y="1154303"/>
                  </a:lnTo>
                  <a:lnTo>
                    <a:pt x="1723910" y="1154303"/>
                  </a:lnTo>
                  <a:lnTo>
                    <a:pt x="1728482" y="1167003"/>
                  </a:lnTo>
                  <a:lnTo>
                    <a:pt x="1797697" y="1167003"/>
                  </a:lnTo>
                  <a:lnTo>
                    <a:pt x="1805571" y="1154303"/>
                  </a:lnTo>
                  <a:lnTo>
                    <a:pt x="1810651" y="1154303"/>
                  </a:lnTo>
                  <a:lnTo>
                    <a:pt x="1812429" y="1141603"/>
                  </a:lnTo>
                  <a:lnTo>
                    <a:pt x="1821192" y="1141603"/>
                  </a:lnTo>
                  <a:lnTo>
                    <a:pt x="1824367" y="1154303"/>
                  </a:lnTo>
                  <a:lnTo>
                    <a:pt x="1826780" y="1167003"/>
                  </a:lnTo>
                  <a:lnTo>
                    <a:pt x="1827542" y="1179703"/>
                  </a:lnTo>
                  <a:lnTo>
                    <a:pt x="1827542" y="1128903"/>
                  </a:lnTo>
                  <a:lnTo>
                    <a:pt x="1809381" y="1128903"/>
                  </a:lnTo>
                  <a:lnTo>
                    <a:pt x="1802269" y="1141603"/>
                  </a:lnTo>
                  <a:lnTo>
                    <a:pt x="1798713" y="1141603"/>
                  </a:lnTo>
                  <a:lnTo>
                    <a:pt x="1795538" y="1154303"/>
                  </a:lnTo>
                  <a:lnTo>
                    <a:pt x="1735467" y="1154303"/>
                  </a:lnTo>
                  <a:lnTo>
                    <a:pt x="1734070" y="1141603"/>
                  </a:lnTo>
                  <a:lnTo>
                    <a:pt x="1733435" y="1128903"/>
                  </a:lnTo>
                  <a:lnTo>
                    <a:pt x="1733181" y="1128903"/>
                  </a:lnTo>
                  <a:lnTo>
                    <a:pt x="1731784" y="1103503"/>
                  </a:lnTo>
                  <a:lnTo>
                    <a:pt x="1725815" y="1090803"/>
                  </a:lnTo>
                  <a:lnTo>
                    <a:pt x="1716036" y="1078103"/>
                  </a:lnTo>
                  <a:lnTo>
                    <a:pt x="1702955" y="1078103"/>
                  </a:lnTo>
                  <a:lnTo>
                    <a:pt x="1683143" y="1065403"/>
                  </a:lnTo>
                  <a:lnTo>
                    <a:pt x="1663331" y="1065403"/>
                  </a:lnTo>
                  <a:lnTo>
                    <a:pt x="1644789" y="1078103"/>
                  </a:lnTo>
                  <a:lnTo>
                    <a:pt x="1628533" y="1090803"/>
                  </a:lnTo>
                  <a:lnTo>
                    <a:pt x="1618500" y="1103503"/>
                  </a:lnTo>
                  <a:lnTo>
                    <a:pt x="1610118" y="1141603"/>
                  </a:lnTo>
                  <a:lnTo>
                    <a:pt x="1602498" y="1179703"/>
                  </a:lnTo>
                  <a:lnTo>
                    <a:pt x="1594497" y="1217803"/>
                  </a:lnTo>
                  <a:lnTo>
                    <a:pt x="1590814" y="1243203"/>
                  </a:lnTo>
                  <a:lnTo>
                    <a:pt x="1587004" y="1268603"/>
                  </a:lnTo>
                  <a:lnTo>
                    <a:pt x="1582813" y="1294003"/>
                  </a:lnTo>
                  <a:lnTo>
                    <a:pt x="1578241" y="1319403"/>
                  </a:lnTo>
                  <a:lnTo>
                    <a:pt x="1577606" y="1306703"/>
                  </a:lnTo>
                  <a:lnTo>
                    <a:pt x="1576971" y="1306703"/>
                  </a:lnTo>
                  <a:lnTo>
                    <a:pt x="1576590" y="1294003"/>
                  </a:lnTo>
                  <a:lnTo>
                    <a:pt x="1575447" y="1205103"/>
                  </a:lnTo>
                  <a:lnTo>
                    <a:pt x="1581289" y="1141603"/>
                  </a:lnTo>
                  <a:lnTo>
                    <a:pt x="1591576" y="1103503"/>
                  </a:lnTo>
                  <a:lnTo>
                    <a:pt x="1603895" y="1078103"/>
                  </a:lnTo>
                  <a:lnTo>
                    <a:pt x="1616087" y="1052703"/>
                  </a:lnTo>
                  <a:lnTo>
                    <a:pt x="1643519" y="1052703"/>
                  </a:lnTo>
                  <a:lnTo>
                    <a:pt x="1646567" y="1040003"/>
                  </a:lnTo>
                  <a:lnTo>
                    <a:pt x="1649488" y="11303"/>
                  </a:lnTo>
                  <a:lnTo>
                    <a:pt x="1635899" y="11303"/>
                  </a:lnTo>
                  <a:lnTo>
                    <a:pt x="1632978" y="1040003"/>
                  </a:lnTo>
                  <a:lnTo>
                    <a:pt x="1613039" y="1040003"/>
                  </a:lnTo>
                  <a:lnTo>
                    <a:pt x="1607451" y="1052703"/>
                  </a:lnTo>
                  <a:lnTo>
                    <a:pt x="1592338" y="1065403"/>
                  </a:lnTo>
                  <a:lnTo>
                    <a:pt x="1578368" y="1103503"/>
                  </a:lnTo>
                  <a:lnTo>
                    <a:pt x="1567573" y="1141603"/>
                  </a:lnTo>
                  <a:lnTo>
                    <a:pt x="1561858" y="1205103"/>
                  </a:lnTo>
                  <a:lnTo>
                    <a:pt x="1563001" y="1294003"/>
                  </a:lnTo>
                  <a:lnTo>
                    <a:pt x="1563763" y="1306703"/>
                  </a:lnTo>
                  <a:lnTo>
                    <a:pt x="1565287" y="1319403"/>
                  </a:lnTo>
                  <a:lnTo>
                    <a:pt x="1567700" y="1332103"/>
                  </a:lnTo>
                  <a:lnTo>
                    <a:pt x="1570875" y="1344803"/>
                  </a:lnTo>
                  <a:lnTo>
                    <a:pt x="1564144" y="1370203"/>
                  </a:lnTo>
                  <a:lnTo>
                    <a:pt x="1556651" y="1382903"/>
                  </a:lnTo>
                  <a:lnTo>
                    <a:pt x="1548269" y="1395603"/>
                  </a:lnTo>
                  <a:lnTo>
                    <a:pt x="1538744" y="1408303"/>
                  </a:lnTo>
                  <a:lnTo>
                    <a:pt x="1519821" y="1421003"/>
                  </a:lnTo>
                  <a:lnTo>
                    <a:pt x="1498866" y="1446403"/>
                  </a:lnTo>
                  <a:lnTo>
                    <a:pt x="1454670" y="1509903"/>
                  </a:lnTo>
                  <a:lnTo>
                    <a:pt x="1433334" y="1560703"/>
                  </a:lnTo>
                  <a:lnTo>
                    <a:pt x="1413903" y="1611503"/>
                  </a:lnTo>
                  <a:lnTo>
                    <a:pt x="1397012" y="1662303"/>
                  </a:lnTo>
                  <a:lnTo>
                    <a:pt x="1383804" y="1725803"/>
                  </a:lnTo>
                  <a:lnTo>
                    <a:pt x="1375168" y="1789303"/>
                  </a:lnTo>
                  <a:lnTo>
                    <a:pt x="1372120" y="1865503"/>
                  </a:lnTo>
                  <a:lnTo>
                    <a:pt x="1377200" y="1916303"/>
                  </a:lnTo>
                  <a:lnTo>
                    <a:pt x="1392694" y="1967103"/>
                  </a:lnTo>
                  <a:lnTo>
                    <a:pt x="1418221" y="2005203"/>
                  </a:lnTo>
                  <a:lnTo>
                    <a:pt x="1453908" y="2043303"/>
                  </a:lnTo>
                  <a:lnTo>
                    <a:pt x="1486801" y="2068703"/>
                  </a:lnTo>
                  <a:lnTo>
                    <a:pt x="1559826" y="2094103"/>
                  </a:lnTo>
                  <a:lnTo>
                    <a:pt x="1599069" y="2106803"/>
                  </a:lnTo>
                  <a:lnTo>
                    <a:pt x="1613293" y="2106803"/>
                  </a:lnTo>
                  <a:lnTo>
                    <a:pt x="1627644" y="2119503"/>
                  </a:lnTo>
                  <a:lnTo>
                    <a:pt x="1672475" y="2119503"/>
                  </a:lnTo>
                  <a:lnTo>
                    <a:pt x="1688350" y="2106803"/>
                  </a:lnTo>
                  <a:lnTo>
                    <a:pt x="1719592" y="2106803"/>
                  </a:lnTo>
                  <a:lnTo>
                    <a:pt x="1761248" y="2094103"/>
                  </a:lnTo>
                  <a:lnTo>
                    <a:pt x="1800110" y="2068703"/>
                  </a:lnTo>
                  <a:lnTo>
                    <a:pt x="1835543" y="2043303"/>
                  </a:lnTo>
                  <a:lnTo>
                    <a:pt x="1867166" y="2017903"/>
                  </a:lnTo>
                  <a:lnTo>
                    <a:pt x="1893582" y="1979803"/>
                  </a:lnTo>
                  <a:lnTo>
                    <a:pt x="1913013" y="1941703"/>
                  </a:lnTo>
                  <a:lnTo>
                    <a:pt x="1924951" y="1903603"/>
                  </a:lnTo>
                  <a:lnTo>
                    <a:pt x="1929015" y="1865503"/>
                  </a:lnTo>
                  <a:close/>
                </a:path>
              </a:pathLst>
            </a:custGeom>
            <a:solidFill>
              <a:srgbClr val="1D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894061" y="4719573"/>
            <a:ext cx="7989570" cy="2928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0">
                <a:solidFill>
                  <a:srgbClr val="2D2421"/>
                </a:solidFill>
                <a:latin typeface="Corbel Light"/>
                <a:cs typeface="Corbel Light"/>
              </a:rPr>
              <a:t>Perhaps</a:t>
            </a:r>
            <a:r>
              <a:rPr dirty="0" sz="2400" spc="2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you</a:t>
            </a:r>
            <a:r>
              <a:rPr dirty="0" sz="2400" spc="2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are</a:t>
            </a:r>
            <a:r>
              <a:rPr dirty="0" sz="2400" spc="27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60" b="0">
                <a:solidFill>
                  <a:srgbClr val="2D2421"/>
                </a:solidFill>
                <a:latin typeface="Corbel Light"/>
                <a:cs typeface="Corbel Light"/>
              </a:rPr>
              <a:t>searching</a:t>
            </a:r>
            <a:r>
              <a:rPr dirty="0" sz="2400" spc="24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for</a:t>
            </a:r>
            <a:r>
              <a:rPr dirty="0" sz="2400" spc="254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0" b="0">
                <a:solidFill>
                  <a:srgbClr val="2D2421"/>
                </a:solidFill>
                <a:latin typeface="Corbel Light"/>
                <a:cs typeface="Corbel Light"/>
              </a:rPr>
              <a:t>fresh</a:t>
            </a:r>
            <a:r>
              <a:rPr dirty="0" sz="2400" spc="2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45" b="0">
                <a:solidFill>
                  <a:srgbClr val="2D2421"/>
                </a:solidFill>
                <a:latin typeface="Corbel Light"/>
                <a:cs typeface="Corbel Light"/>
              </a:rPr>
              <a:t>inspiration.</a:t>
            </a:r>
            <a:endParaRPr sz="2400">
              <a:latin typeface="Corbel Light"/>
              <a:cs typeface="Corbel Light"/>
            </a:endParaRPr>
          </a:p>
          <a:p>
            <a:pPr marL="12700" marR="2261870">
              <a:lnSpc>
                <a:spcPct val="172900"/>
              </a:lnSpc>
              <a:spcBef>
                <a:spcPts val="25"/>
              </a:spcBef>
            </a:pP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Maybe</a:t>
            </a:r>
            <a:r>
              <a:rPr dirty="0" sz="2400" spc="28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you</a:t>
            </a:r>
            <a:r>
              <a:rPr dirty="0" sz="2400" spc="33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need</a:t>
            </a:r>
            <a:r>
              <a:rPr dirty="0" sz="2400" spc="28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</a:t>
            </a:r>
            <a:r>
              <a:rPr dirty="0" sz="2400" spc="24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5" b="0">
                <a:solidFill>
                  <a:srgbClr val="2D2421"/>
                </a:solidFill>
                <a:latin typeface="Corbel Light"/>
                <a:cs typeface="Corbel Light"/>
              </a:rPr>
              <a:t>glimpse</a:t>
            </a:r>
            <a:r>
              <a:rPr dirty="0" sz="2400" spc="30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of</a:t>
            </a:r>
            <a:r>
              <a:rPr dirty="0" sz="2400" spc="2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5" b="0">
                <a:solidFill>
                  <a:srgbClr val="2D2421"/>
                </a:solidFill>
                <a:latin typeface="Corbel Light"/>
                <a:cs typeface="Corbel Light"/>
              </a:rPr>
              <a:t>what's</a:t>
            </a:r>
            <a:r>
              <a:rPr dirty="0" sz="2400" spc="29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20" b="0">
                <a:solidFill>
                  <a:srgbClr val="2D2421"/>
                </a:solidFill>
                <a:latin typeface="Corbel Light"/>
                <a:cs typeface="Corbel Light"/>
              </a:rPr>
              <a:t>new. </a:t>
            </a:r>
            <a:r>
              <a:rPr dirty="0" sz="2400" spc="55" b="0">
                <a:solidFill>
                  <a:srgbClr val="2D2421"/>
                </a:solidFill>
                <a:latin typeface="Corbel Light"/>
                <a:cs typeface="Corbel Light"/>
              </a:rPr>
              <a:t>Solutions</a:t>
            </a:r>
            <a:r>
              <a:rPr dirty="0" sz="2400" spc="3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seekers</a:t>
            </a:r>
            <a:r>
              <a:rPr dirty="0" sz="2400" spc="3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5" b="0">
                <a:solidFill>
                  <a:srgbClr val="2D2421"/>
                </a:solidFill>
                <a:latin typeface="Corbel Light"/>
                <a:cs typeface="Corbel Light"/>
              </a:rPr>
              <a:t>ideally</a:t>
            </a:r>
            <a:r>
              <a:rPr dirty="0" sz="2400" spc="3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it</a:t>
            </a:r>
            <a:r>
              <a:rPr dirty="0" sz="2400" spc="28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will</a:t>
            </a:r>
            <a:r>
              <a:rPr dirty="0" sz="2400" spc="3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help</a:t>
            </a:r>
            <a:r>
              <a:rPr dirty="0" sz="2400" spc="31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you</a:t>
            </a:r>
            <a:r>
              <a:rPr dirty="0" sz="2400" spc="37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20" b="0">
                <a:solidFill>
                  <a:srgbClr val="2D2421"/>
                </a:solidFill>
                <a:latin typeface="Corbel Light"/>
                <a:cs typeface="Corbel Light"/>
              </a:rPr>
              <a:t>too.</a:t>
            </a:r>
            <a:endParaRPr sz="2400">
              <a:latin typeface="Corbel Light"/>
              <a:cs typeface="Corbel Light"/>
            </a:endParaRPr>
          </a:p>
          <a:p>
            <a:pPr>
              <a:lnSpc>
                <a:spcPct val="100000"/>
              </a:lnSpc>
              <a:spcBef>
                <a:spcPts val="2080"/>
              </a:spcBef>
            </a:pPr>
            <a:endParaRPr sz="2400">
              <a:latin typeface="Corbel Light"/>
              <a:cs typeface="Corbel Light"/>
            </a:endParaRPr>
          </a:p>
          <a:p>
            <a:pPr marL="12700" marR="5080">
              <a:lnSpc>
                <a:spcPts val="2500"/>
              </a:lnSpc>
            </a:pP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It</a:t>
            </a:r>
            <a:r>
              <a:rPr dirty="0" sz="2400" spc="254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is</a:t>
            </a:r>
            <a:r>
              <a:rPr dirty="0" sz="2400" spc="31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our</a:t>
            </a:r>
            <a:r>
              <a:rPr dirty="0" sz="2400" spc="33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0" b="0">
                <a:solidFill>
                  <a:srgbClr val="2D2421"/>
                </a:solidFill>
                <a:latin typeface="Corbel Light"/>
                <a:cs typeface="Corbel Light"/>
              </a:rPr>
              <a:t>humble</a:t>
            </a:r>
            <a:r>
              <a:rPr dirty="0" sz="2400" spc="31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hope</a:t>
            </a:r>
            <a:r>
              <a:rPr dirty="0" sz="2400" spc="30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0" b="0">
                <a:solidFill>
                  <a:srgbClr val="2D2421"/>
                </a:solidFill>
                <a:latin typeface="Corbel Light"/>
                <a:cs typeface="Corbel Light"/>
              </a:rPr>
              <a:t>that</a:t>
            </a:r>
            <a:r>
              <a:rPr dirty="0" sz="2400" spc="30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you</a:t>
            </a:r>
            <a:r>
              <a:rPr dirty="0" sz="2400" spc="32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will</a:t>
            </a:r>
            <a:r>
              <a:rPr dirty="0" sz="2400" spc="31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all</a:t>
            </a:r>
            <a:r>
              <a:rPr dirty="0" sz="2400" spc="29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enjoy</a:t>
            </a:r>
            <a:r>
              <a:rPr dirty="0" sz="2400" spc="31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this</a:t>
            </a:r>
            <a:r>
              <a:rPr dirty="0" sz="2400" spc="31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0" b="0">
                <a:solidFill>
                  <a:srgbClr val="2D2421"/>
                </a:solidFill>
                <a:latin typeface="Corbel Light"/>
                <a:cs typeface="Corbel Light"/>
              </a:rPr>
              <a:t>little</a:t>
            </a:r>
            <a:r>
              <a:rPr dirty="0" sz="2400" spc="31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35" b="0">
                <a:solidFill>
                  <a:srgbClr val="2D2421"/>
                </a:solidFill>
                <a:latin typeface="Corbel Light"/>
                <a:cs typeface="Corbel Light"/>
              </a:rPr>
              <a:t>seasonal </a:t>
            </a:r>
            <a:r>
              <a:rPr dirty="0" sz="2400" spc="50" b="0">
                <a:solidFill>
                  <a:srgbClr val="2D2421"/>
                </a:solidFill>
                <a:latin typeface="Corbel Light"/>
                <a:cs typeface="Corbel Light"/>
              </a:rPr>
              <a:t>product</a:t>
            </a:r>
            <a:r>
              <a:rPr dirty="0" sz="2400" spc="27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guide</a:t>
            </a:r>
            <a:r>
              <a:rPr dirty="0" sz="2400" spc="2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60" b="0">
                <a:solidFill>
                  <a:srgbClr val="2D2421"/>
                </a:solidFill>
                <a:latin typeface="Corbel Light"/>
                <a:cs typeface="Corbel Light"/>
              </a:rPr>
              <a:t>featuring</a:t>
            </a:r>
            <a:r>
              <a:rPr dirty="0" sz="2400" spc="2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e</a:t>
            </a:r>
            <a:r>
              <a:rPr dirty="0" sz="2400" spc="2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tu</a:t>
            </a:r>
            <a:r>
              <a:rPr dirty="0" sz="2400" spc="24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40" b="0">
                <a:solidFill>
                  <a:srgbClr val="2D2421"/>
                </a:solidFill>
                <a:latin typeface="Corbel Light"/>
                <a:cs typeface="Corbel Light"/>
              </a:rPr>
              <a:t>partners.</a:t>
            </a:r>
            <a:endParaRPr sz="2400">
              <a:latin typeface="Corbel Light"/>
              <a:cs typeface="Corbel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8050" y="7920482"/>
            <a:ext cx="37465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80" b="0">
                <a:solidFill>
                  <a:srgbClr val="2D2421"/>
                </a:solidFill>
                <a:latin typeface="Corbel Light"/>
                <a:cs typeface="Corbel Light"/>
              </a:rPr>
              <a:t>Why</a:t>
            </a:r>
            <a:r>
              <a:rPr dirty="0" sz="6000" spc="29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6000" spc="160" b="0">
                <a:solidFill>
                  <a:srgbClr val="2D2421"/>
                </a:solidFill>
                <a:latin typeface="Corbel Light"/>
                <a:cs typeface="Corbel Light"/>
              </a:rPr>
              <a:t>Guide.</a:t>
            </a:r>
            <a:endParaRPr sz="6000">
              <a:latin typeface="Corbel Light"/>
              <a:cs typeface="Corbel Light"/>
            </a:endParaRPr>
          </a:p>
        </p:txBody>
      </p:sp>
      <p:pic>
        <p:nvPicPr>
          <p:cNvPr id="9" name="object 9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8916" y="0"/>
            <a:ext cx="10959084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058018" y="3369183"/>
            <a:ext cx="6082665" cy="0"/>
          </a:xfrm>
          <a:custGeom>
            <a:avLst/>
            <a:gdLst/>
            <a:ahLst/>
            <a:cxnLst/>
            <a:rect l="l" t="t" r="r" b="b"/>
            <a:pathLst>
              <a:path w="6082665" h="0">
                <a:moveTo>
                  <a:pt x="0" y="0"/>
                </a:moveTo>
                <a:lnTo>
                  <a:pt x="6082665" y="0"/>
                </a:lnTo>
              </a:path>
            </a:pathLst>
          </a:custGeom>
          <a:ln w="19050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1905000"/>
            <a:ext cx="9421368" cy="565251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0056876" y="6710171"/>
            <a:ext cx="7630795" cy="2548255"/>
            <a:chOff x="10056876" y="6710171"/>
            <a:chExt cx="7630795" cy="2548255"/>
          </a:xfrm>
        </p:grpSpPr>
        <p:pic>
          <p:nvPicPr>
            <p:cNvPr id="5" name="object 5" descr="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44372" y="6710171"/>
              <a:ext cx="4043171" cy="2184386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2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6876" y="6832091"/>
              <a:ext cx="4043172" cy="242620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44430" y="2062479"/>
            <a:ext cx="236855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125">
                <a:solidFill>
                  <a:srgbClr val="2D2421"/>
                </a:solidFill>
              </a:rPr>
              <a:t>Nordic.</a:t>
            </a:r>
            <a:endParaRPr sz="6000"/>
          </a:p>
        </p:txBody>
      </p:sp>
      <p:sp>
        <p:nvSpPr>
          <p:cNvPr id="8" name="object 8" descr=""/>
          <p:cNvSpPr txBox="1"/>
          <p:nvPr/>
        </p:nvSpPr>
        <p:spPr>
          <a:xfrm>
            <a:off x="10044430" y="1494535"/>
            <a:ext cx="8255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N</a:t>
            </a:r>
            <a:r>
              <a:rPr dirty="0" sz="2400" spc="19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E</a:t>
            </a:r>
            <a:r>
              <a:rPr dirty="0" sz="2400" spc="204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50" b="0">
                <a:solidFill>
                  <a:srgbClr val="2D2421"/>
                </a:solidFill>
                <a:latin typeface="Corbel Light"/>
                <a:cs typeface="Corbel Light"/>
              </a:rPr>
              <a:t>W</a:t>
            </a:r>
            <a:endParaRPr sz="2400">
              <a:latin typeface="Corbel Light"/>
              <a:cs typeface="Corbel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044430" y="4241800"/>
            <a:ext cx="6824980" cy="205168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5080">
              <a:lnSpc>
                <a:spcPct val="75700"/>
              </a:lnSpc>
              <a:spcBef>
                <a:spcPts val="800"/>
              </a:spcBef>
            </a:pPr>
            <a:r>
              <a:rPr dirty="0" sz="2400" spc="50" b="0">
                <a:latin typeface="Corbel Light"/>
                <a:cs typeface="Corbel Light"/>
              </a:rPr>
              <a:t>Designed</a:t>
            </a:r>
            <a:r>
              <a:rPr dirty="0" sz="2400" spc="22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by</a:t>
            </a:r>
            <a:r>
              <a:rPr dirty="0" sz="2400" spc="18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Norwegian</a:t>
            </a:r>
            <a:r>
              <a:rPr dirty="0" sz="2400" spc="229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Bery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&amp;</a:t>
            </a:r>
            <a:r>
              <a:rPr dirty="0" sz="2400" spc="18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Hindenes,</a:t>
            </a:r>
            <a:r>
              <a:rPr dirty="0" sz="2400" spc="23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the</a:t>
            </a:r>
            <a:r>
              <a:rPr dirty="0" sz="2400" spc="185" b="0">
                <a:latin typeface="Corbel Light"/>
                <a:cs typeface="Corbel Light"/>
              </a:rPr>
              <a:t> </a:t>
            </a:r>
            <a:r>
              <a:rPr dirty="0" sz="2400" spc="-10" b="0">
                <a:latin typeface="Corbel Light"/>
                <a:cs typeface="Corbel Light"/>
              </a:rPr>
              <a:t>Nordic </a:t>
            </a:r>
            <a:r>
              <a:rPr dirty="0" sz="2400" b="0">
                <a:latin typeface="Corbel Light"/>
                <a:cs typeface="Corbel Light"/>
              </a:rPr>
              <a:t>lounge</a:t>
            </a:r>
            <a:r>
              <a:rPr dirty="0" sz="2400" spc="40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was</a:t>
            </a:r>
            <a:r>
              <a:rPr dirty="0" sz="2400" spc="40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crafted</a:t>
            </a:r>
            <a:r>
              <a:rPr dirty="0" sz="2400" spc="36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with</a:t>
            </a:r>
            <a:r>
              <a:rPr dirty="0" sz="2400" spc="38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distinct</a:t>
            </a:r>
            <a:r>
              <a:rPr dirty="0" sz="2400" spc="39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character.</a:t>
            </a:r>
            <a:r>
              <a:rPr dirty="0" sz="2400" spc="21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The</a:t>
            </a:r>
            <a:r>
              <a:rPr dirty="0" sz="2400" spc="340" b="0">
                <a:latin typeface="Corbel Light"/>
                <a:cs typeface="Corbel Light"/>
              </a:rPr>
              <a:t> </a:t>
            </a:r>
            <a:r>
              <a:rPr dirty="0" sz="2400" spc="-20" b="0">
                <a:latin typeface="Corbel Light"/>
                <a:cs typeface="Corbel Light"/>
              </a:rPr>
              <a:t>seat </a:t>
            </a:r>
            <a:r>
              <a:rPr dirty="0" sz="2400" b="0">
                <a:latin typeface="Corbel Light"/>
                <a:cs typeface="Corbel Light"/>
              </a:rPr>
              <a:t>and</a:t>
            </a:r>
            <a:r>
              <a:rPr dirty="0" sz="2400" spc="25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back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are</a:t>
            </a:r>
            <a:r>
              <a:rPr dirty="0" sz="2400" spc="23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constructed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of</a:t>
            </a:r>
            <a:r>
              <a:rPr dirty="0" sz="2400" spc="22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high</a:t>
            </a:r>
            <a:r>
              <a:rPr dirty="0" sz="2400" spc="260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resiliency</a:t>
            </a:r>
            <a:r>
              <a:rPr dirty="0" sz="2400" spc="280" b="0">
                <a:latin typeface="Corbel Light"/>
                <a:cs typeface="Corbel Light"/>
              </a:rPr>
              <a:t> </a:t>
            </a:r>
            <a:r>
              <a:rPr dirty="0" sz="2400" spc="-10" b="0">
                <a:latin typeface="Corbel Light"/>
                <a:cs typeface="Corbel Light"/>
              </a:rPr>
              <a:t>molded </a:t>
            </a:r>
            <a:r>
              <a:rPr dirty="0" sz="2400" b="0">
                <a:latin typeface="Corbel Light"/>
                <a:cs typeface="Corbel Light"/>
              </a:rPr>
              <a:t>foam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with</a:t>
            </a:r>
            <a:r>
              <a:rPr dirty="0" sz="2400" spc="24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the</a:t>
            </a:r>
            <a:r>
              <a:rPr dirty="0" sz="2400" spc="22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addition</a:t>
            </a:r>
            <a:r>
              <a:rPr dirty="0" sz="2400" spc="254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of</a:t>
            </a:r>
            <a:r>
              <a:rPr dirty="0" sz="2400" spc="229" b="0">
                <a:latin typeface="Corbel Light"/>
                <a:cs typeface="Corbel Light"/>
              </a:rPr>
              <a:t> </a:t>
            </a:r>
            <a:r>
              <a:rPr dirty="0" sz="2400" spc="45" b="0">
                <a:latin typeface="Corbel Light"/>
                <a:cs typeface="Corbel Light"/>
              </a:rPr>
              <a:t>flexible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spc="50" b="0">
                <a:latin typeface="Corbel Light"/>
                <a:cs typeface="Corbel Light"/>
              </a:rPr>
              <a:t>webbing</a:t>
            </a:r>
            <a:r>
              <a:rPr dirty="0" sz="2400" spc="250" b="0">
                <a:latin typeface="Corbel Light"/>
                <a:cs typeface="Corbel Light"/>
              </a:rPr>
              <a:t> </a:t>
            </a:r>
            <a:r>
              <a:rPr dirty="0" sz="2400" spc="-25" b="0">
                <a:latin typeface="Corbel Light"/>
                <a:cs typeface="Corbel Light"/>
              </a:rPr>
              <a:t>for </a:t>
            </a:r>
            <a:r>
              <a:rPr dirty="0" sz="2400" spc="50" b="0">
                <a:latin typeface="Corbel Light"/>
                <a:cs typeface="Corbel Light"/>
              </a:rPr>
              <a:t>suspension</a:t>
            </a:r>
            <a:r>
              <a:rPr dirty="0" sz="2400" spc="32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and</a:t>
            </a:r>
            <a:r>
              <a:rPr dirty="0" sz="2400" spc="32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comfort.</a:t>
            </a:r>
            <a:r>
              <a:rPr dirty="0" sz="2400" spc="16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The</a:t>
            </a:r>
            <a:r>
              <a:rPr dirty="0" sz="2400" spc="33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frame</a:t>
            </a:r>
            <a:r>
              <a:rPr dirty="0" sz="2400" spc="35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and</a:t>
            </a:r>
            <a:r>
              <a:rPr dirty="0" sz="2400" spc="33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legs</a:t>
            </a:r>
            <a:r>
              <a:rPr dirty="0" sz="2400" spc="325" b="0">
                <a:latin typeface="Corbel Light"/>
                <a:cs typeface="Corbel Light"/>
              </a:rPr>
              <a:t> </a:t>
            </a:r>
            <a:r>
              <a:rPr dirty="0" sz="2400" spc="-25" b="0">
                <a:latin typeface="Corbel Light"/>
                <a:cs typeface="Corbel Light"/>
              </a:rPr>
              <a:t>are </a:t>
            </a:r>
            <a:r>
              <a:rPr dirty="0" sz="2400" spc="50" b="0">
                <a:latin typeface="Corbel Light"/>
                <a:cs typeface="Corbel Light"/>
              </a:rPr>
              <a:t>fabricated</a:t>
            </a:r>
            <a:r>
              <a:rPr dirty="0" sz="2400" spc="28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in</a:t>
            </a:r>
            <a:r>
              <a:rPr dirty="0" sz="2400" spc="270" b="0">
                <a:latin typeface="Corbel Light"/>
                <a:cs typeface="Corbel Light"/>
              </a:rPr>
              <a:t> </a:t>
            </a:r>
            <a:r>
              <a:rPr dirty="0" sz="2400" spc="65" b="0">
                <a:latin typeface="Corbel Light"/>
                <a:cs typeface="Corbel Light"/>
              </a:rPr>
              <a:t>high-</a:t>
            </a:r>
            <a:r>
              <a:rPr dirty="0" sz="2400" spc="45" b="0">
                <a:latin typeface="Corbel Light"/>
                <a:cs typeface="Corbel Light"/>
              </a:rPr>
              <a:t>strength</a:t>
            </a:r>
            <a:r>
              <a:rPr dirty="0" sz="2400" spc="275" b="0">
                <a:latin typeface="Corbel Light"/>
                <a:cs typeface="Corbel Light"/>
              </a:rPr>
              <a:t> </a:t>
            </a:r>
            <a:r>
              <a:rPr dirty="0" sz="2400" spc="65" b="0">
                <a:latin typeface="Corbel Light"/>
                <a:cs typeface="Corbel Light"/>
              </a:rPr>
              <a:t>low-</a:t>
            </a:r>
            <a:r>
              <a:rPr dirty="0" sz="2400" b="0">
                <a:latin typeface="Corbel Light"/>
                <a:cs typeface="Corbel Light"/>
              </a:rPr>
              <a:t>alloy</a:t>
            </a:r>
            <a:r>
              <a:rPr dirty="0" sz="2400" spc="290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steel</a:t>
            </a:r>
            <a:r>
              <a:rPr dirty="0" sz="2400" spc="30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for</a:t>
            </a:r>
            <a:r>
              <a:rPr dirty="0" sz="2400" spc="245" b="0">
                <a:latin typeface="Corbel Light"/>
                <a:cs typeface="Corbel Light"/>
              </a:rPr>
              <a:t> </a:t>
            </a:r>
            <a:r>
              <a:rPr dirty="0" sz="2400" spc="-25" b="0">
                <a:latin typeface="Corbel Light"/>
                <a:cs typeface="Corbel Light"/>
              </a:rPr>
              <a:t>the </a:t>
            </a:r>
            <a:r>
              <a:rPr dirty="0" sz="2400" spc="50" b="0">
                <a:latin typeface="Corbel Light"/>
                <a:cs typeface="Corbel Light"/>
              </a:rPr>
              <a:t>highest</a:t>
            </a:r>
            <a:r>
              <a:rPr dirty="0" sz="2400" spc="23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level</a:t>
            </a:r>
            <a:r>
              <a:rPr dirty="0" sz="2400" spc="305" b="0">
                <a:latin typeface="Corbel Light"/>
                <a:cs typeface="Corbel Light"/>
              </a:rPr>
              <a:t> </a:t>
            </a:r>
            <a:r>
              <a:rPr dirty="0" sz="2400" b="0">
                <a:latin typeface="Corbel Light"/>
                <a:cs typeface="Corbel Light"/>
              </a:rPr>
              <a:t>of</a:t>
            </a:r>
            <a:r>
              <a:rPr dirty="0" sz="2400" spc="210" b="0">
                <a:latin typeface="Corbel Light"/>
                <a:cs typeface="Corbel Light"/>
              </a:rPr>
              <a:t> </a:t>
            </a:r>
            <a:r>
              <a:rPr dirty="0" sz="2400" spc="-10" b="0">
                <a:latin typeface="Corbel Light"/>
                <a:cs typeface="Corbel Light"/>
              </a:rPr>
              <a:t>durability.</a:t>
            </a:r>
            <a:endParaRPr sz="2400">
              <a:latin typeface="Corbel Light"/>
              <a:cs typeface="Corbel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8490" y="8171180"/>
            <a:ext cx="7015480" cy="113855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40"/>
              </a:spcBef>
            </a:pPr>
            <a:r>
              <a:rPr dirty="0" sz="1800" spc="50" b="0">
                <a:solidFill>
                  <a:srgbClr val="2D2421"/>
                </a:solidFill>
                <a:latin typeface="Corbel Light"/>
                <a:cs typeface="Corbel Light"/>
              </a:rPr>
              <a:t>Nordic's</a:t>
            </a:r>
            <a:r>
              <a:rPr dirty="0" sz="1800" spc="3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inviting</a:t>
            </a:r>
            <a:r>
              <a:rPr dirty="0" sz="1800" spc="40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style</a:t>
            </a:r>
            <a:r>
              <a:rPr dirty="0" sz="1800" spc="41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and</a:t>
            </a:r>
            <a:r>
              <a:rPr dirty="0" sz="1800" spc="29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robust</a:t>
            </a:r>
            <a:r>
              <a:rPr dirty="0" sz="1800" spc="3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50" b="0">
                <a:solidFill>
                  <a:srgbClr val="2D2421"/>
                </a:solidFill>
                <a:latin typeface="Corbel Light"/>
                <a:cs typeface="Corbel Light"/>
              </a:rPr>
              <a:t>constructions</a:t>
            </a:r>
            <a:r>
              <a:rPr dirty="0" sz="1800" spc="39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makes</a:t>
            </a:r>
            <a:r>
              <a:rPr dirty="0" sz="1800" spc="36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it</a:t>
            </a:r>
            <a:r>
              <a:rPr dirty="0" sz="1800" spc="31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ideal</a:t>
            </a:r>
            <a:r>
              <a:rPr dirty="0" sz="1800" spc="3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for</a:t>
            </a:r>
            <a:r>
              <a:rPr dirty="0" sz="1800" spc="29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2D2421"/>
                </a:solidFill>
                <a:latin typeface="Corbel Light"/>
                <a:cs typeface="Corbel Light"/>
              </a:rPr>
              <a:t>lively </a:t>
            </a:r>
            <a:r>
              <a:rPr dirty="0" sz="1800" spc="50" b="0">
                <a:solidFill>
                  <a:srgbClr val="2D2421"/>
                </a:solidFill>
                <a:latin typeface="Corbel Light"/>
                <a:cs typeface="Corbel Light"/>
              </a:rPr>
              <a:t>hospitality</a:t>
            </a:r>
            <a:r>
              <a:rPr dirty="0" sz="1800" spc="39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spaces,</a:t>
            </a:r>
            <a:r>
              <a:rPr dirty="0" sz="1800" spc="37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50" b="0">
                <a:solidFill>
                  <a:srgbClr val="2D2421"/>
                </a:solidFill>
                <a:latin typeface="Corbel Light"/>
                <a:cs typeface="Corbel Light"/>
              </a:rPr>
              <a:t>corporate</a:t>
            </a:r>
            <a:r>
              <a:rPr dirty="0" sz="1800" spc="35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50" b="0">
                <a:solidFill>
                  <a:srgbClr val="2D2421"/>
                </a:solidFill>
                <a:latin typeface="Corbel Light"/>
                <a:cs typeface="Corbel Light"/>
              </a:rPr>
              <a:t>collaboration</a:t>
            </a:r>
            <a:r>
              <a:rPr dirty="0" sz="1800" spc="3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and</a:t>
            </a:r>
            <a:r>
              <a:rPr dirty="0" sz="1800" spc="2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high</a:t>
            </a:r>
            <a:r>
              <a:rPr dirty="0" sz="1800" spc="3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traffic</a:t>
            </a:r>
            <a:r>
              <a:rPr dirty="0" sz="1800" spc="40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2D2421"/>
                </a:solidFill>
                <a:latin typeface="Corbel Light"/>
                <a:cs typeface="Corbel Light"/>
              </a:rPr>
              <a:t>public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amenity</a:t>
            </a:r>
            <a:r>
              <a:rPr dirty="0" sz="1800" spc="80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-10" b="0">
                <a:solidFill>
                  <a:srgbClr val="2D2421"/>
                </a:solidFill>
                <a:latin typeface="Corbel Light"/>
                <a:cs typeface="Corbel Light"/>
              </a:rPr>
              <a:t>spaces.</a:t>
            </a:r>
            <a:endParaRPr sz="1800">
              <a:latin typeface="Corbel Light"/>
              <a:cs typeface="Corbel Light"/>
            </a:endParaRPr>
          </a:p>
          <a:p>
            <a:pPr marL="12700">
              <a:lnSpc>
                <a:spcPct val="100000"/>
              </a:lnSpc>
            </a:pP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Shown</a:t>
            </a:r>
            <a:r>
              <a:rPr dirty="0" sz="1800" spc="39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with</a:t>
            </a:r>
            <a:r>
              <a:rPr dirty="0" sz="1800" spc="37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the</a:t>
            </a:r>
            <a:r>
              <a:rPr dirty="0" sz="1800" spc="16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Viiva</a:t>
            </a:r>
            <a:r>
              <a:rPr dirty="0" sz="1800" spc="31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Stool</a:t>
            </a:r>
            <a:r>
              <a:rPr dirty="0" sz="1800" spc="39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by</a:t>
            </a:r>
            <a:r>
              <a:rPr dirty="0" sz="1800" spc="26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Source</a:t>
            </a:r>
            <a:r>
              <a:rPr dirty="0" sz="1800" spc="38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50" b="0">
                <a:solidFill>
                  <a:srgbClr val="2D2421"/>
                </a:solidFill>
                <a:latin typeface="Corbel Light"/>
                <a:cs typeface="Corbel Light"/>
              </a:rPr>
              <a:t>International</a:t>
            </a:r>
            <a:r>
              <a:rPr dirty="0" sz="1800" spc="35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2D2421"/>
                </a:solidFill>
                <a:latin typeface="Corbel Light"/>
                <a:cs typeface="Corbel Light"/>
              </a:rPr>
              <a:t>Design</a:t>
            </a:r>
            <a:endParaRPr sz="18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34162" y="9249918"/>
            <a:ext cx="3979545" cy="0"/>
          </a:xfrm>
          <a:custGeom>
            <a:avLst/>
            <a:gdLst/>
            <a:ahLst/>
            <a:cxnLst/>
            <a:rect l="l" t="t" r="r" b="b"/>
            <a:pathLst>
              <a:path w="3979545" h="0">
                <a:moveTo>
                  <a:pt x="0" y="0"/>
                </a:moveTo>
                <a:lnTo>
                  <a:pt x="3979545" y="0"/>
                </a:lnTo>
              </a:path>
            </a:pathLst>
          </a:custGeom>
          <a:ln w="28956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7566386" y="6881621"/>
            <a:ext cx="0" cy="1384300"/>
          </a:xfrm>
          <a:custGeom>
            <a:avLst/>
            <a:gdLst/>
            <a:ahLst/>
            <a:cxnLst/>
            <a:rect l="l" t="t" r="r" b="b"/>
            <a:pathLst>
              <a:path w="0" h="1384300">
                <a:moveTo>
                  <a:pt x="0" y="0"/>
                </a:moveTo>
                <a:lnTo>
                  <a:pt x="0" y="1384046"/>
                </a:lnTo>
              </a:path>
            </a:pathLst>
          </a:custGeom>
          <a:ln w="28956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2028444"/>
            <a:ext cx="9906000" cy="49530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0954" y="7838185"/>
            <a:ext cx="187261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155" b="0">
                <a:solidFill>
                  <a:srgbClr val="2D2421"/>
                </a:solidFill>
                <a:latin typeface="Corbel Light"/>
                <a:cs typeface="Corbel Light"/>
              </a:rPr>
              <a:t>Reed.</a:t>
            </a:r>
            <a:endParaRPr sz="6000">
              <a:latin typeface="Corbel Light"/>
              <a:cs typeface="Corbel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503904" y="1995423"/>
            <a:ext cx="130302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1645" b="0">
                <a:solidFill>
                  <a:srgbClr val="DFDFDD"/>
                </a:solidFill>
                <a:latin typeface="Cambria"/>
                <a:cs typeface="Cambria"/>
              </a:rPr>
              <a:t>01</a:t>
            </a:r>
            <a:endParaRPr sz="600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503904" y="2909061"/>
            <a:ext cx="1303020" cy="2921000"/>
          </a:xfrm>
          <a:prstGeom prst="rect">
            <a:avLst/>
          </a:prstGeom>
        </p:spPr>
        <p:txBody>
          <a:bodyPr wrap="square" lIns="0" tIns="546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0"/>
              </a:spcBef>
            </a:pPr>
            <a:r>
              <a:rPr dirty="0" sz="6000" spc="1645">
                <a:solidFill>
                  <a:srgbClr val="DFDFDD"/>
                </a:solidFill>
                <a:latin typeface="Cambria"/>
                <a:cs typeface="Cambria"/>
              </a:rPr>
              <a:t>02</a:t>
            </a:r>
            <a:endParaRPr sz="6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200"/>
              </a:spcBef>
            </a:pPr>
            <a:r>
              <a:rPr dirty="0" sz="6000" spc="1645">
                <a:solidFill>
                  <a:srgbClr val="DFDFDD"/>
                </a:solidFill>
                <a:latin typeface="Cambria"/>
                <a:cs typeface="Cambria"/>
              </a:rPr>
              <a:t>03</a:t>
            </a:r>
            <a:endParaRPr sz="60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782807" y="2161285"/>
            <a:ext cx="5086350" cy="8915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just" marL="1469390" marR="5080" indent="-1457325">
              <a:lnSpc>
                <a:spcPct val="92000"/>
              </a:lnSpc>
              <a:spcBef>
                <a:spcPts val="290"/>
              </a:spcBef>
            </a:pPr>
            <a:r>
              <a:rPr dirty="0" sz="2000" b="0">
                <a:latin typeface="Corbel Light"/>
                <a:cs typeface="Corbel Light"/>
              </a:rPr>
              <a:t>Coriander</a:t>
            </a:r>
            <a:r>
              <a:rPr dirty="0" sz="2000" spc="-3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Designs</a:t>
            </a:r>
            <a:r>
              <a:rPr dirty="0" sz="2000" spc="-2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is</a:t>
            </a:r>
            <a:r>
              <a:rPr dirty="0" sz="2000" spc="-3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an</a:t>
            </a:r>
            <a:r>
              <a:rPr dirty="0" sz="2000" spc="-2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innovative</a:t>
            </a:r>
            <a:r>
              <a:rPr dirty="0" sz="2000" spc="-2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domestic</a:t>
            </a:r>
            <a:r>
              <a:rPr dirty="0" sz="2000" spc="-30" b="0">
                <a:latin typeface="Corbel Light"/>
                <a:cs typeface="Corbel Light"/>
              </a:rPr>
              <a:t> </a:t>
            </a:r>
            <a:r>
              <a:rPr dirty="0" sz="2000" spc="-20" b="0">
                <a:latin typeface="Corbel Light"/>
                <a:cs typeface="Corbel Light"/>
              </a:rPr>
              <a:t>wood </a:t>
            </a:r>
            <a:r>
              <a:rPr dirty="0" sz="2000" b="0">
                <a:latin typeface="Corbel Light"/>
                <a:cs typeface="Corbel Light"/>
              </a:rPr>
              <a:t>furniture</a:t>
            </a:r>
            <a:r>
              <a:rPr dirty="0" sz="2000" spc="14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manufacturer</a:t>
            </a:r>
            <a:r>
              <a:rPr dirty="0" sz="2000" spc="14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with</a:t>
            </a:r>
            <a:r>
              <a:rPr dirty="0" sz="2000" spc="145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unique </a:t>
            </a:r>
            <a:r>
              <a:rPr dirty="0" sz="2000" spc="-20" b="0">
                <a:latin typeface="Corbel Light"/>
                <a:cs typeface="Corbel Light"/>
              </a:rPr>
              <a:t>Northwest</a:t>
            </a:r>
            <a:r>
              <a:rPr dirty="0" sz="2000" spc="-5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Urban</a:t>
            </a:r>
            <a:r>
              <a:rPr dirty="0" sz="2000" spc="20" b="0">
                <a:latin typeface="Corbel Light"/>
                <a:cs typeface="Corbel Light"/>
              </a:rPr>
              <a:t> </a:t>
            </a:r>
            <a:r>
              <a:rPr dirty="0" sz="2000" spc="-20" b="0">
                <a:latin typeface="Corbel Light"/>
                <a:cs typeface="Corbel Light"/>
              </a:rPr>
              <a:t>Design</a:t>
            </a:r>
            <a:r>
              <a:rPr dirty="0" sz="2000" spc="-75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Aesthetic</a:t>
            </a:r>
            <a:r>
              <a:rPr dirty="0" sz="1600" spc="-10">
                <a:solidFill>
                  <a:srgbClr val="FBF7F7"/>
                </a:solidFill>
                <a:latin typeface="Times New Roman"/>
                <a:cs typeface="Times New Roman"/>
              </a:rPr>
              <a:t>.</a:t>
            </a:r>
            <a:r>
              <a:rPr dirty="0" sz="1600" spc="-10">
                <a:solidFill>
                  <a:srgbClr val="2D2421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193526" y="3612388"/>
            <a:ext cx="4674235" cy="116776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r" marL="12700" marR="8255" indent="165100">
              <a:lnSpc>
                <a:spcPts val="2200"/>
              </a:lnSpc>
              <a:spcBef>
                <a:spcPts val="335"/>
              </a:spcBef>
            </a:pPr>
            <a:r>
              <a:rPr dirty="0" sz="2000" b="0">
                <a:latin typeface="Corbel Light"/>
                <a:cs typeface="Corbel Light"/>
              </a:rPr>
              <a:t>Coriander</a:t>
            </a:r>
            <a:r>
              <a:rPr dirty="0" sz="2000" spc="-45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Designs</a:t>
            </a:r>
            <a:r>
              <a:rPr dirty="0" sz="2000" spc="-1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is </a:t>
            </a:r>
            <a:r>
              <a:rPr dirty="0" sz="2000" spc="-10" b="0">
                <a:latin typeface="Corbel Light"/>
                <a:cs typeface="Corbel Light"/>
              </a:rPr>
              <a:t>a</a:t>
            </a:r>
            <a:r>
              <a:rPr dirty="0" sz="2000" spc="-105" b="0">
                <a:latin typeface="Corbel Light"/>
                <a:cs typeface="Corbel Light"/>
              </a:rPr>
              <a:t> </a:t>
            </a:r>
            <a:r>
              <a:rPr dirty="0" sz="2000" spc="-30" b="0">
                <a:latin typeface="Corbel Light"/>
                <a:cs typeface="Corbel Light"/>
              </a:rPr>
              <a:t>WBE</a:t>
            </a:r>
            <a:r>
              <a:rPr dirty="0" sz="2000" spc="-65" b="0">
                <a:latin typeface="Corbel Light"/>
                <a:cs typeface="Corbel Light"/>
              </a:rPr>
              <a:t> </a:t>
            </a:r>
            <a:r>
              <a:rPr dirty="0" sz="2000" spc="-25" b="0">
                <a:latin typeface="Corbel Light"/>
                <a:cs typeface="Corbel Light"/>
              </a:rPr>
              <a:t>Certified</a:t>
            </a:r>
            <a:r>
              <a:rPr dirty="0" sz="2000" spc="-140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Woman Owned</a:t>
            </a:r>
            <a:r>
              <a:rPr dirty="0" sz="2000" spc="-55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Business</a:t>
            </a:r>
            <a:r>
              <a:rPr dirty="0" sz="2000" spc="-6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headed</a:t>
            </a:r>
            <a:r>
              <a:rPr dirty="0" sz="2000" spc="-8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by</a:t>
            </a:r>
            <a:r>
              <a:rPr dirty="0" sz="2000" spc="-45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second</a:t>
            </a:r>
            <a:r>
              <a:rPr dirty="0" sz="2000" spc="-70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generation</a:t>
            </a:r>
            <a:endParaRPr sz="2000">
              <a:latin typeface="Corbel Light"/>
              <a:cs typeface="Corbel Light"/>
            </a:endParaRPr>
          </a:p>
          <a:p>
            <a:pPr algn="r" marR="10795">
              <a:lnSpc>
                <a:spcPts val="2160"/>
              </a:lnSpc>
            </a:pPr>
            <a:r>
              <a:rPr dirty="0" sz="2000" b="0">
                <a:latin typeface="Corbel Light"/>
                <a:cs typeface="Corbel Light"/>
              </a:rPr>
              <a:t>owner,</a:t>
            </a:r>
            <a:r>
              <a:rPr dirty="0" sz="2000" spc="125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Carly</a:t>
            </a:r>
            <a:r>
              <a:rPr dirty="0" sz="2000" spc="-90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Boudreau</a:t>
            </a:r>
            <a:r>
              <a:rPr dirty="0" sz="1600" spc="-10" b="0">
                <a:solidFill>
                  <a:srgbClr val="5F5F4A"/>
                </a:solidFill>
                <a:latin typeface="Corbel Light"/>
                <a:cs typeface="Corbel Light"/>
              </a:rPr>
              <a:t>”</a:t>
            </a:r>
            <a:endParaRPr sz="1600">
              <a:latin typeface="Corbel Light"/>
              <a:cs typeface="Corbel Light"/>
            </a:endParaRPr>
          </a:p>
          <a:p>
            <a:pPr algn="r" marR="5080">
              <a:lnSpc>
                <a:spcPct val="100000"/>
              </a:lnSpc>
              <a:spcBef>
                <a:spcPts val="275"/>
              </a:spcBef>
            </a:pPr>
            <a:r>
              <a:rPr dirty="0" sz="1600" spc="-50">
                <a:solidFill>
                  <a:srgbClr val="2D2421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546842" y="4981701"/>
            <a:ext cx="5320030" cy="144970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just" marL="12700" marR="6985" indent="2353310">
              <a:lnSpc>
                <a:spcPts val="2210"/>
              </a:lnSpc>
              <a:spcBef>
                <a:spcPts val="330"/>
              </a:spcBef>
            </a:pPr>
            <a:r>
              <a:rPr dirty="0" sz="2000" b="0">
                <a:latin typeface="Corbel Light"/>
                <a:cs typeface="Corbel Light"/>
              </a:rPr>
              <a:t>Sister</a:t>
            </a:r>
            <a:r>
              <a:rPr dirty="0" sz="2000" spc="-7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Company</a:t>
            </a:r>
            <a:r>
              <a:rPr dirty="0" sz="2000" spc="-60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Meyer</a:t>
            </a:r>
            <a:r>
              <a:rPr dirty="0" sz="2000" spc="-80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Wells: </a:t>
            </a:r>
            <a:r>
              <a:rPr dirty="0" sz="2000" b="0">
                <a:latin typeface="Corbel Light"/>
                <a:cs typeface="Corbel Light"/>
              </a:rPr>
              <a:t>“We</a:t>
            </a:r>
            <a:r>
              <a:rPr dirty="0" sz="2000" spc="4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are</a:t>
            </a:r>
            <a:r>
              <a:rPr dirty="0" sz="2000" spc="5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passionate</a:t>
            </a:r>
            <a:r>
              <a:rPr dirty="0" sz="2000" spc="5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about</a:t>
            </a:r>
            <a:r>
              <a:rPr dirty="0" sz="2000" spc="55" b="0">
                <a:latin typeface="Corbel Light"/>
                <a:cs typeface="Corbel Light"/>
              </a:rPr>
              <a:t> </a:t>
            </a:r>
            <a:r>
              <a:rPr dirty="0" sz="2000" spc="-25" b="0">
                <a:latin typeface="Corbel Light"/>
                <a:cs typeface="Corbel Light"/>
              </a:rPr>
              <a:t>responsibly-</a:t>
            </a:r>
            <a:r>
              <a:rPr dirty="0" sz="2000" b="0">
                <a:latin typeface="Corbel Light"/>
                <a:cs typeface="Corbel Light"/>
              </a:rPr>
              <a:t>sourced</a:t>
            </a:r>
            <a:r>
              <a:rPr dirty="0" sz="2000" spc="55" b="0">
                <a:latin typeface="Corbel Light"/>
                <a:cs typeface="Corbel Light"/>
              </a:rPr>
              <a:t> </a:t>
            </a:r>
            <a:r>
              <a:rPr dirty="0" sz="2000" spc="-20" b="0">
                <a:latin typeface="Corbel Light"/>
                <a:cs typeface="Corbel Light"/>
              </a:rPr>
              <a:t>wood </a:t>
            </a:r>
            <a:r>
              <a:rPr dirty="0" sz="2000" b="0">
                <a:latin typeface="Corbel Light"/>
                <a:cs typeface="Corbel Light"/>
              </a:rPr>
              <a:t>and</a:t>
            </a:r>
            <a:r>
              <a:rPr dirty="0" sz="2000" spc="-5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the</a:t>
            </a:r>
            <a:r>
              <a:rPr dirty="0" sz="2000" spc="-60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amazing</a:t>
            </a:r>
            <a:r>
              <a:rPr dirty="0" sz="2000" spc="-5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works</a:t>
            </a:r>
            <a:r>
              <a:rPr dirty="0" sz="2000" spc="-4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of</a:t>
            </a:r>
            <a:r>
              <a:rPr dirty="0" sz="2000" spc="-7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art</a:t>
            </a:r>
            <a:r>
              <a:rPr dirty="0" sz="2000" spc="-4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we</a:t>
            </a:r>
            <a:r>
              <a:rPr dirty="0" sz="2000" spc="-5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can</a:t>
            </a:r>
            <a:r>
              <a:rPr dirty="0" sz="2000" spc="-4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create</a:t>
            </a:r>
            <a:r>
              <a:rPr dirty="0" sz="2000" spc="-75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with</a:t>
            </a:r>
            <a:r>
              <a:rPr dirty="0" sz="2000" spc="-45" b="0">
                <a:latin typeface="Corbel Light"/>
                <a:cs typeface="Corbel Light"/>
              </a:rPr>
              <a:t> </a:t>
            </a:r>
            <a:r>
              <a:rPr dirty="0" sz="2000" spc="-25" b="0">
                <a:latin typeface="Corbel Light"/>
                <a:cs typeface="Corbel Light"/>
              </a:rPr>
              <a:t>one</a:t>
            </a:r>
            <a:endParaRPr sz="2000">
              <a:latin typeface="Corbel Light"/>
              <a:cs typeface="Corbel Light"/>
            </a:endParaRPr>
          </a:p>
          <a:p>
            <a:pPr algn="just" marL="2715260">
              <a:lnSpc>
                <a:spcPts val="2155"/>
              </a:lnSpc>
            </a:pPr>
            <a:r>
              <a:rPr dirty="0" sz="2000" b="0">
                <a:latin typeface="Corbel Light"/>
                <a:cs typeface="Corbel Light"/>
              </a:rPr>
              <a:t>of</a:t>
            </a:r>
            <a:r>
              <a:rPr dirty="0" sz="2000" spc="-30" b="0">
                <a:latin typeface="Corbel Light"/>
                <a:cs typeface="Corbel Light"/>
              </a:rPr>
              <a:t> </a:t>
            </a:r>
            <a:r>
              <a:rPr dirty="0" sz="2000" spc="-20" b="0">
                <a:latin typeface="Corbel Light"/>
                <a:cs typeface="Corbel Light"/>
              </a:rPr>
              <a:t>nature’s</a:t>
            </a:r>
            <a:r>
              <a:rPr dirty="0" sz="2000" spc="-40" b="0">
                <a:latin typeface="Corbel Light"/>
                <a:cs typeface="Corbel Light"/>
              </a:rPr>
              <a:t> </a:t>
            </a:r>
            <a:r>
              <a:rPr dirty="0" sz="2000" b="0">
                <a:latin typeface="Corbel Light"/>
                <a:cs typeface="Corbel Light"/>
              </a:rPr>
              <a:t>greatest</a:t>
            </a:r>
            <a:r>
              <a:rPr dirty="0" sz="2000" spc="-45" b="0">
                <a:latin typeface="Corbel Light"/>
                <a:cs typeface="Corbel Light"/>
              </a:rPr>
              <a:t> </a:t>
            </a:r>
            <a:r>
              <a:rPr dirty="0" sz="2000" spc="-10" b="0">
                <a:latin typeface="Corbel Light"/>
                <a:cs typeface="Corbel Light"/>
              </a:rPr>
              <a:t>gifts”.</a:t>
            </a:r>
            <a:endParaRPr sz="2000">
              <a:latin typeface="Corbel Light"/>
              <a:cs typeface="Corbel Light"/>
            </a:endParaRPr>
          </a:p>
          <a:p>
            <a:pPr algn="r" marR="5080">
              <a:lnSpc>
                <a:spcPct val="100000"/>
              </a:lnSpc>
              <a:spcBef>
                <a:spcPts val="270"/>
              </a:spcBef>
            </a:pPr>
            <a:r>
              <a:rPr dirty="0" sz="1600" spc="-50">
                <a:solidFill>
                  <a:srgbClr val="2D2421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404337" y="9362440"/>
            <a:ext cx="2100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120" b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orbel Light"/>
                <a:cs typeface="Corbel Light"/>
                <a:hlinkClick r:id="rId4"/>
              </a:rPr>
              <a:t>Coriander</a:t>
            </a:r>
            <a:r>
              <a:rPr dirty="0" u="sng" sz="1800" spc="145" b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orbel Light"/>
                <a:cs typeface="Corbel Light"/>
                <a:hlinkClick r:id="rId4"/>
              </a:rPr>
              <a:t>  </a:t>
            </a:r>
            <a:r>
              <a:rPr dirty="0" u="sng" sz="1800" spc="100" b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orbel Light"/>
                <a:cs typeface="Corbel Light"/>
                <a:hlinkClick r:id="rId4"/>
              </a:rPr>
              <a:t>Designs</a:t>
            </a:r>
            <a:r>
              <a:rPr dirty="0" u="none" sz="1800" spc="100" b="0">
                <a:solidFill>
                  <a:srgbClr val="2D2421"/>
                </a:solidFill>
                <a:latin typeface="Corbel Light"/>
                <a:cs typeface="Corbel Light"/>
              </a:rPr>
              <a:t>.</a:t>
            </a:r>
            <a:endParaRPr sz="1800">
              <a:latin typeface="Corbel Light"/>
              <a:cs typeface="Corbel Light"/>
            </a:endParaRPr>
          </a:p>
        </p:txBody>
      </p:sp>
      <p:pic>
        <p:nvPicPr>
          <p:cNvPr id="12" name="object 12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24816" y="6307835"/>
            <a:ext cx="4571999" cy="2572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1544" y="1312163"/>
            <a:ext cx="7954009" cy="6585584"/>
            <a:chOff x="161544" y="1312163"/>
            <a:chExt cx="7954009" cy="6585584"/>
          </a:xfrm>
        </p:grpSpPr>
        <p:pic>
          <p:nvPicPr>
            <p:cNvPr id="3" name="object 3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4" y="2505455"/>
              <a:ext cx="6742176" cy="539191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0463" y="1312163"/>
              <a:ext cx="1331976" cy="13304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0463" y="2272283"/>
              <a:ext cx="1331976" cy="13319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0463" y="3172968"/>
              <a:ext cx="1354835" cy="13548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199" y="2185416"/>
              <a:ext cx="3980688" cy="3047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19327" y="949197"/>
            <a:ext cx="29514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90" b="0">
                <a:solidFill>
                  <a:srgbClr val="2D2421"/>
                </a:solidFill>
                <a:latin typeface="Corbel Light"/>
                <a:cs typeface="Corbel Light"/>
              </a:rPr>
              <a:t>Biophilia.</a:t>
            </a:r>
            <a:endParaRPr sz="6000">
              <a:latin typeface="Corbel Light"/>
              <a:cs typeface="Corbel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30808" y="8041131"/>
            <a:ext cx="5044440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“One</a:t>
            </a:r>
            <a:r>
              <a:rPr dirty="0" sz="2000" spc="-6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of</a:t>
            </a:r>
            <a:r>
              <a:rPr dirty="0" sz="2000" spc="-3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2000" spc="-2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great</a:t>
            </a:r>
            <a:r>
              <a:rPr dirty="0" sz="20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challenges</a:t>
            </a:r>
            <a:r>
              <a:rPr dirty="0" sz="20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of</a:t>
            </a:r>
            <a:r>
              <a:rPr dirty="0" sz="2000" spc="-2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our</a:t>
            </a:r>
            <a:r>
              <a:rPr dirty="0" sz="2000" spc="-2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time</a:t>
            </a:r>
            <a:r>
              <a:rPr dirty="0" sz="2000" spc="-3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is</a:t>
            </a:r>
            <a:r>
              <a:rPr dirty="0" sz="2000" spc="-2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to</a:t>
            </a:r>
            <a:r>
              <a:rPr dirty="0" sz="2000" spc="-1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bring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20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beneficial</a:t>
            </a:r>
            <a:r>
              <a:rPr dirty="0" sz="2000" spc="-6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experience</a:t>
            </a:r>
            <a:r>
              <a:rPr dirty="0" sz="2000" spc="-9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of</a:t>
            </a:r>
            <a:r>
              <a:rPr dirty="0" sz="20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nature</a:t>
            </a:r>
            <a:r>
              <a:rPr dirty="0" sz="2000" spc="-5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into</a:t>
            </a:r>
            <a:r>
              <a:rPr dirty="0" sz="2000" spc="-3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20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design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of</a:t>
            </a:r>
            <a:r>
              <a:rPr dirty="0" sz="2000" spc="-3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contemporary</a:t>
            </a:r>
            <a:r>
              <a:rPr dirty="0" sz="20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buildings,</a:t>
            </a:r>
            <a:r>
              <a:rPr dirty="0" sz="20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landscapes, communities,</a:t>
            </a:r>
            <a:r>
              <a:rPr dirty="0" sz="20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and</a:t>
            </a:r>
            <a:r>
              <a:rPr dirty="0" sz="2000" spc="-1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cities.”</a:t>
            </a:r>
            <a:r>
              <a:rPr dirty="0" sz="2000" spc="-8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–</a:t>
            </a:r>
            <a:r>
              <a:rPr dirty="0" sz="2000" spc="-7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Stephen</a:t>
            </a:r>
            <a:r>
              <a:rPr dirty="0" sz="2000" spc="-8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R.</a:t>
            </a:r>
            <a:r>
              <a:rPr dirty="0" sz="2000" spc="-4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Kellert,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Nature</a:t>
            </a:r>
            <a:r>
              <a:rPr dirty="0" sz="2000" spc="-3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by</a:t>
            </a:r>
            <a:r>
              <a:rPr dirty="0" sz="2000" spc="-2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20" b="0">
                <a:solidFill>
                  <a:srgbClr val="3A3A3A"/>
                </a:solidFill>
                <a:latin typeface="Corbel Light"/>
                <a:cs typeface="Corbel Light"/>
              </a:rPr>
              <a:t>Design:</a:t>
            </a:r>
            <a:r>
              <a:rPr dirty="0" sz="2000" spc="-19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20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Practice</a:t>
            </a:r>
            <a:r>
              <a:rPr dirty="0" sz="20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3A3A3A"/>
                </a:solidFill>
                <a:latin typeface="Corbel Light"/>
                <a:cs typeface="Corbel Light"/>
              </a:rPr>
              <a:t>of</a:t>
            </a:r>
            <a:r>
              <a:rPr dirty="0" sz="2000" spc="-5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Biophilic</a:t>
            </a:r>
            <a:r>
              <a:rPr dirty="0" sz="20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3A3A3A"/>
                </a:solidFill>
                <a:latin typeface="Corbel Light"/>
                <a:cs typeface="Corbel Light"/>
              </a:rPr>
              <a:t>Design</a:t>
            </a:r>
            <a:endParaRPr sz="2000">
              <a:latin typeface="Corbel Light"/>
              <a:cs typeface="Corbel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7154" y="536447"/>
            <a:ext cx="15214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D2421"/>
                </a:solidFill>
              </a:rPr>
              <a:t>Fresh</a:t>
            </a:r>
            <a:r>
              <a:rPr dirty="0" sz="2400" spc="175">
                <a:solidFill>
                  <a:srgbClr val="2D2421"/>
                </a:solidFill>
              </a:rPr>
              <a:t> </a:t>
            </a:r>
            <a:r>
              <a:rPr dirty="0" sz="2400" spc="-20">
                <a:solidFill>
                  <a:srgbClr val="2D2421"/>
                </a:solidFill>
              </a:rPr>
              <a:t>take…</a:t>
            </a:r>
            <a:endParaRPr sz="2400"/>
          </a:p>
        </p:txBody>
      </p:sp>
      <p:sp>
        <p:nvSpPr>
          <p:cNvPr id="11" name="object 11" descr=""/>
          <p:cNvSpPr txBox="1"/>
          <p:nvPr/>
        </p:nvSpPr>
        <p:spPr>
          <a:xfrm>
            <a:off x="7975092" y="1742693"/>
            <a:ext cx="22987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100%</a:t>
            </a:r>
            <a:r>
              <a:rPr dirty="0" sz="1800" spc="-9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certified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sourced,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untreated</a:t>
            </a:r>
            <a:r>
              <a:rPr dirty="0" sz="1800" spc="18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birch</a:t>
            </a:r>
            <a:r>
              <a:rPr dirty="0" sz="1800" spc="-8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0" b="0">
                <a:solidFill>
                  <a:srgbClr val="3A3A3A"/>
                </a:solidFill>
                <a:latin typeface="Corbel Light"/>
                <a:cs typeface="Corbel Light"/>
              </a:rPr>
              <a:t>wood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from</a:t>
            </a:r>
            <a:r>
              <a:rPr dirty="0" sz="18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responsible forestry</a:t>
            </a:r>
            <a:endParaRPr sz="1800">
              <a:latin typeface="Corbel Light"/>
              <a:cs typeface="Corbel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975092" y="2907030"/>
            <a:ext cx="2228850" cy="169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Certified </a:t>
            </a:r>
            <a:r>
              <a:rPr dirty="0" sz="1800" spc="-40" b="0">
                <a:solidFill>
                  <a:srgbClr val="3A3A3A"/>
                </a:solidFill>
                <a:latin typeface="Corbel Light"/>
                <a:cs typeface="Corbel Light"/>
              </a:rPr>
              <a:t>Oeko-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tex</a:t>
            </a:r>
            <a:endParaRPr sz="1800">
              <a:latin typeface="Corbel Light"/>
              <a:cs typeface="Corbel Light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standard</a:t>
            </a:r>
            <a:r>
              <a:rPr dirty="0" sz="1800" spc="-6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100</a:t>
            </a:r>
            <a:r>
              <a:rPr dirty="0" sz="1800" spc="-6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wool</a:t>
            </a:r>
            <a:r>
              <a:rPr dirty="0" sz="18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0" b="0">
                <a:solidFill>
                  <a:srgbClr val="3A3A3A"/>
                </a:solidFill>
                <a:latin typeface="Corbel Light"/>
                <a:cs typeface="Corbel Light"/>
              </a:rPr>
              <a:t>felt</a:t>
            </a:r>
            <a:endParaRPr sz="1800">
              <a:latin typeface="Corbel Light"/>
              <a:cs typeface="Corbel Light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800">
              <a:latin typeface="Corbel Light"/>
              <a:cs typeface="Corbel Light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Metal</a:t>
            </a:r>
            <a:r>
              <a:rPr dirty="0" sz="1800" spc="-8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parts:</a:t>
            </a:r>
            <a:r>
              <a:rPr dirty="0" sz="1800" spc="-6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powder coating</a:t>
            </a:r>
            <a:r>
              <a:rPr dirty="0" sz="18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with</a:t>
            </a:r>
            <a:r>
              <a:rPr dirty="0" sz="1800" spc="-5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0" b="0">
                <a:solidFill>
                  <a:srgbClr val="3A3A3A"/>
                </a:solidFill>
                <a:latin typeface="Corbel Light"/>
                <a:cs typeface="Corbel Light"/>
              </a:rPr>
              <a:t>zero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chemicals</a:t>
            </a:r>
            <a:r>
              <a:rPr dirty="0" sz="1800" spc="-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on</a:t>
            </a:r>
            <a:r>
              <a:rPr dirty="0" sz="18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1800" spc="-6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SIN-</a:t>
            </a:r>
            <a:r>
              <a:rPr dirty="0" sz="1800" spc="-20" b="0">
                <a:solidFill>
                  <a:srgbClr val="3A3A3A"/>
                </a:solidFill>
                <a:latin typeface="Corbel Light"/>
                <a:cs typeface="Corbel Light"/>
              </a:rPr>
              <a:t>list</a:t>
            </a:r>
            <a:endParaRPr sz="1800">
              <a:latin typeface="Corbel Light"/>
              <a:cs typeface="Corbel Light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3323" y="4283964"/>
            <a:ext cx="1331976" cy="133045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975092" y="4789932"/>
            <a:ext cx="22091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18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branchwork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 is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clicked</a:t>
            </a:r>
            <a:r>
              <a:rPr dirty="0" sz="1800" spc="-3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together</a:t>
            </a:r>
            <a:r>
              <a:rPr dirty="0" sz="18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without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1800" spc="-4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use</a:t>
            </a:r>
            <a:r>
              <a:rPr dirty="0" sz="18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of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any</a:t>
            </a:r>
            <a:r>
              <a:rPr dirty="0" sz="18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adhesive.</a:t>
            </a:r>
            <a:endParaRPr sz="1800">
              <a:latin typeface="Corbel Light"/>
              <a:cs typeface="Corbel Light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84847" y="5384291"/>
            <a:ext cx="1336548" cy="1336548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975092" y="5814821"/>
            <a:ext cx="22872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Each</a:t>
            </a:r>
            <a:r>
              <a:rPr dirty="0" sz="1800" spc="-6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part</a:t>
            </a:r>
            <a:r>
              <a:rPr dirty="0" sz="1800" spc="-5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can</a:t>
            </a:r>
            <a:r>
              <a:rPr dirty="0" sz="1800" spc="-4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be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replaced</a:t>
            </a:r>
            <a:r>
              <a:rPr dirty="0" sz="1800" spc="-5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individually</a:t>
            </a:r>
            <a:r>
              <a:rPr dirty="0" sz="1800" spc="-2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for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easy</a:t>
            </a:r>
            <a:r>
              <a:rPr dirty="0" sz="1800" spc="-1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0" b="0">
                <a:solidFill>
                  <a:srgbClr val="3A3A3A"/>
                </a:solidFill>
                <a:latin typeface="Corbel Light"/>
                <a:cs typeface="Corbel Light"/>
              </a:rPr>
              <a:t>maintenance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 during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1800" spc="-6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product’s</a:t>
            </a:r>
            <a:r>
              <a:rPr dirty="0" sz="1800" spc="-5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life</a:t>
            </a:r>
            <a:r>
              <a:rPr dirty="0" sz="1800" spc="-3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cycle.</a:t>
            </a:r>
            <a:endParaRPr sz="1800">
              <a:latin typeface="Corbel Light"/>
              <a:cs typeface="Corbel Light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89419" y="6489191"/>
            <a:ext cx="1331976" cy="1331975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7966202" y="7101840"/>
            <a:ext cx="230632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At</a:t>
            </a:r>
            <a:r>
              <a:rPr dirty="0" sz="18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the</a:t>
            </a:r>
            <a:r>
              <a:rPr dirty="0" sz="1800" spc="-4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end</a:t>
            </a:r>
            <a:r>
              <a:rPr dirty="0" sz="1800" spc="-4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of</a:t>
            </a:r>
            <a:r>
              <a:rPr dirty="0" sz="1800" spc="-3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the </a:t>
            </a:r>
            <a:r>
              <a:rPr dirty="0" sz="1800" spc="-20" b="0">
                <a:solidFill>
                  <a:srgbClr val="3A3A3A"/>
                </a:solidFill>
                <a:latin typeface="Corbel Light"/>
                <a:cs typeface="Corbel Light"/>
              </a:rPr>
              <a:t>product’s</a:t>
            </a:r>
            <a:r>
              <a:rPr dirty="0" sz="1800" spc="-6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lifecycle,</a:t>
            </a:r>
            <a:r>
              <a:rPr dirty="0" sz="1800" spc="-1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all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parts</a:t>
            </a:r>
            <a:r>
              <a:rPr dirty="0" sz="18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can</a:t>
            </a:r>
            <a:r>
              <a:rPr dirty="0" sz="1800" spc="-5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be</a:t>
            </a:r>
            <a:r>
              <a:rPr dirty="0" sz="1800" spc="-5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separated</a:t>
            </a:r>
            <a:r>
              <a:rPr dirty="0" sz="1800" spc="-40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to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material</a:t>
            </a:r>
            <a:r>
              <a:rPr dirty="0" sz="1800" spc="-6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3A3A3A"/>
                </a:solidFill>
                <a:latin typeface="Corbel Light"/>
                <a:cs typeface="Corbel Light"/>
              </a:rPr>
              <a:t>level</a:t>
            </a:r>
            <a:r>
              <a:rPr dirty="0" sz="1800" spc="-5" b="0">
                <a:solidFill>
                  <a:srgbClr val="3A3A3A"/>
                </a:solidFill>
                <a:latin typeface="Corbel Light"/>
                <a:cs typeface="Corbel Light"/>
              </a:rPr>
              <a:t> </a:t>
            </a:r>
            <a:r>
              <a:rPr dirty="0" sz="1800" spc="-25" b="0">
                <a:solidFill>
                  <a:srgbClr val="3A3A3A"/>
                </a:solidFill>
                <a:latin typeface="Corbel Light"/>
                <a:cs typeface="Corbel Light"/>
              </a:rPr>
              <a:t>and </a:t>
            </a:r>
            <a:r>
              <a:rPr dirty="0" sz="1800" spc="-10" b="0">
                <a:solidFill>
                  <a:srgbClr val="3A3A3A"/>
                </a:solidFill>
                <a:latin typeface="Corbel Light"/>
                <a:cs typeface="Corbel Light"/>
              </a:rPr>
              <a:t>recycled</a:t>
            </a:r>
            <a:endParaRPr sz="1800">
              <a:latin typeface="Corbel Light"/>
              <a:cs typeface="Corbel Light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732257" y="5371338"/>
            <a:ext cx="3509772" cy="4168902"/>
          </a:xfrm>
          <a:prstGeom prst="rect">
            <a:avLst/>
          </a:prstGeom>
        </p:spPr>
      </p:pic>
      <p:pic>
        <p:nvPicPr>
          <p:cNvPr id="20" name="object 20" descr="">
            <a:hlinkClick r:id="rId12"/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30356" y="530351"/>
            <a:ext cx="5911596" cy="4152900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2209526" y="4789932"/>
            <a:ext cx="3944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latin typeface="Corbel Light"/>
                <a:cs typeface="Corbel Light"/>
              </a:rPr>
              <a:t>Leaf</a:t>
            </a:r>
            <a:r>
              <a:rPr dirty="0" sz="1800" spc="-75" b="0">
                <a:latin typeface="Corbel Light"/>
                <a:cs typeface="Corbel Light"/>
              </a:rPr>
              <a:t> </a:t>
            </a:r>
            <a:r>
              <a:rPr dirty="0" sz="1800" spc="-20" b="0">
                <a:latin typeface="Corbel Light"/>
                <a:cs typeface="Corbel Light"/>
              </a:rPr>
              <a:t>Lamp</a:t>
            </a:r>
            <a:r>
              <a:rPr dirty="0" sz="1800" spc="-7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Series</a:t>
            </a:r>
            <a:r>
              <a:rPr dirty="0" sz="1800" spc="-1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|</a:t>
            </a:r>
            <a:r>
              <a:rPr dirty="0" sz="1800" spc="-9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Green</a:t>
            </a:r>
            <a:r>
              <a:rPr dirty="0" sz="1800" spc="-20" b="0">
                <a:latin typeface="Corbel Light"/>
                <a:cs typeface="Corbel Light"/>
              </a:rPr>
              <a:t> </a:t>
            </a:r>
            <a:r>
              <a:rPr dirty="0" sz="1800" spc="-25" b="0">
                <a:latin typeface="Corbel Light"/>
                <a:cs typeface="Corbel Light"/>
              </a:rPr>
              <a:t>Furniture</a:t>
            </a:r>
            <a:r>
              <a:rPr dirty="0" sz="1800" spc="-6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Concept</a:t>
            </a:r>
            <a:endParaRPr sz="18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716" y="0"/>
            <a:ext cx="17560290" cy="9715500"/>
            <a:chOff x="13716" y="0"/>
            <a:chExt cx="17560290" cy="9715500"/>
          </a:xfrm>
        </p:grpSpPr>
        <p:pic>
          <p:nvPicPr>
            <p:cNvPr id="3" name="object 3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" y="0"/>
              <a:ext cx="11036808" cy="6621780"/>
            </a:xfrm>
            <a:prstGeom prst="rect">
              <a:avLst/>
            </a:prstGeom>
          </p:spPr>
        </p:pic>
        <p:pic>
          <p:nvPicPr>
            <p:cNvPr id="4" name="object 4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8599" y="6220967"/>
              <a:ext cx="5826252" cy="34945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599" y="1734311"/>
              <a:ext cx="3980688" cy="30479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81759" y="6220967"/>
              <a:ext cx="3492246" cy="343662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3343889" y="1891030"/>
            <a:ext cx="3658235" cy="37674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20"/>
              </a:lnSpc>
              <a:spcBef>
                <a:spcPts val="100"/>
              </a:spcBef>
            </a:pPr>
            <a:r>
              <a:rPr dirty="0" sz="2400" b="0" i="1">
                <a:solidFill>
                  <a:srgbClr val="2D2421"/>
                </a:solidFill>
                <a:latin typeface="Corbel Light"/>
                <a:cs typeface="Corbel Light"/>
              </a:rPr>
              <a:t>Clean</a:t>
            </a:r>
            <a:r>
              <a:rPr dirty="0" sz="2400" spc="385" b="0" i="1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10" b="0" i="1">
                <a:solidFill>
                  <a:srgbClr val="2D2421"/>
                </a:solidFill>
                <a:latin typeface="Corbel Light"/>
                <a:cs typeface="Corbel Light"/>
              </a:rPr>
              <a:t>Lines</a:t>
            </a:r>
            <a:r>
              <a:rPr dirty="0" sz="2400" spc="-10" b="0">
                <a:solidFill>
                  <a:srgbClr val="2D2421"/>
                </a:solidFill>
                <a:latin typeface="Corbel Light"/>
                <a:cs typeface="Corbel Light"/>
              </a:rPr>
              <a:t>:</a:t>
            </a:r>
            <a:endParaRPr sz="2400">
              <a:latin typeface="Corbel Light"/>
              <a:cs typeface="Corbel Light"/>
            </a:endParaRPr>
          </a:p>
          <a:p>
            <a:pPr marL="12700" marR="608330">
              <a:lnSpc>
                <a:spcPct val="76000"/>
              </a:lnSpc>
              <a:spcBef>
                <a:spcPts val="530"/>
              </a:spcBef>
            </a:pP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Simple</a:t>
            </a:r>
            <a:r>
              <a:rPr dirty="0" sz="2400" spc="32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45" b="0">
                <a:solidFill>
                  <a:srgbClr val="2D2421"/>
                </a:solidFill>
                <a:latin typeface="Corbel Light"/>
                <a:cs typeface="Corbel Light"/>
              </a:rPr>
              <a:t>classic</a:t>
            </a:r>
            <a:r>
              <a:rPr dirty="0" sz="2400" spc="37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10" b="0">
                <a:solidFill>
                  <a:srgbClr val="2D2421"/>
                </a:solidFill>
                <a:latin typeface="Corbel Light"/>
                <a:cs typeface="Corbel Light"/>
              </a:rPr>
              <a:t>design </a:t>
            </a:r>
            <a:r>
              <a:rPr dirty="0" sz="2400" spc="55" b="0">
                <a:solidFill>
                  <a:srgbClr val="2D2421"/>
                </a:solidFill>
                <a:latin typeface="Corbel Light"/>
                <a:cs typeface="Corbel Light"/>
              </a:rPr>
              <a:t>aesthetics</a:t>
            </a:r>
            <a:r>
              <a:rPr dirty="0" sz="2400" spc="229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are</a:t>
            </a:r>
            <a:r>
              <a:rPr dirty="0" sz="2400" spc="19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10" b="0">
                <a:solidFill>
                  <a:srgbClr val="2D2421"/>
                </a:solidFill>
                <a:latin typeface="Corbel Light"/>
                <a:cs typeface="Corbel Light"/>
              </a:rPr>
              <a:t>trending.</a:t>
            </a:r>
            <a:endParaRPr sz="2400">
              <a:latin typeface="Corbel Light"/>
              <a:cs typeface="Corbel Light"/>
            </a:endParaRPr>
          </a:p>
          <a:p>
            <a:pPr marL="12700" marR="625475">
              <a:lnSpc>
                <a:spcPct val="81600"/>
              </a:lnSpc>
              <a:spcBef>
                <a:spcPts val="1575"/>
              </a:spcBef>
            </a:pPr>
            <a:r>
              <a:rPr dirty="0" sz="2400" b="0" i="1">
                <a:solidFill>
                  <a:srgbClr val="2D2421"/>
                </a:solidFill>
                <a:latin typeface="Corbel Light"/>
                <a:cs typeface="Corbel Light"/>
              </a:rPr>
              <a:t>Clean</a:t>
            </a:r>
            <a:r>
              <a:rPr dirty="0" sz="2400" spc="380" b="0" i="1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=</a:t>
            </a:r>
            <a:r>
              <a:rPr dirty="0" sz="2400" spc="31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 i="1">
                <a:solidFill>
                  <a:srgbClr val="2D2421"/>
                </a:solidFill>
                <a:latin typeface="Corbel Light"/>
                <a:cs typeface="Corbel Light"/>
              </a:rPr>
              <a:t>clutter</a:t>
            </a:r>
            <a:r>
              <a:rPr dirty="0" sz="2400" spc="370" b="0" i="1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20" b="0" i="1">
                <a:solidFill>
                  <a:srgbClr val="2D2421"/>
                </a:solidFill>
                <a:latin typeface="Corbel Light"/>
                <a:cs typeface="Corbel Light"/>
              </a:rPr>
              <a:t>free</a:t>
            </a:r>
            <a:r>
              <a:rPr dirty="0" sz="2400" spc="-20" b="0" i="1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50" b="0">
                <a:solidFill>
                  <a:srgbClr val="2D2421"/>
                </a:solidFill>
                <a:latin typeface="Corbel Light"/>
                <a:cs typeface="Corbel Light"/>
              </a:rPr>
              <a:t>Scandinavian</a:t>
            </a:r>
            <a:r>
              <a:rPr dirty="0" sz="2400" spc="24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10" b="0">
                <a:solidFill>
                  <a:srgbClr val="2D2421"/>
                </a:solidFill>
                <a:latin typeface="Corbel Light"/>
                <a:cs typeface="Corbel Light"/>
              </a:rPr>
              <a:t>Design </a:t>
            </a:r>
            <a:r>
              <a:rPr dirty="0" sz="2400" spc="50" b="0">
                <a:solidFill>
                  <a:srgbClr val="2D2421"/>
                </a:solidFill>
                <a:latin typeface="Corbel Light"/>
                <a:cs typeface="Corbel Light"/>
              </a:rPr>
              <a:t>principals</a:t>
            </a:r>
            <a:r>
              <a:rPr dirty="0" sz="2400" spc="27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hard</a:t>
            </a:r>
            <a:r>
              <a:rPr dirty="0" sz="2400" spc="2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at</a:t>
            </a:r>
            <a:r>
              <a:rPr dirty="0" sz="2400" spc="22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20" b="0">
                <a:solidFill>
                  <a:srgbClr val="2D2421"/>
                </a:solidFill>
                <a:latin typeface="Corbel Light"/>
                <a:cs typeface="Corbel Light"/>
              </a:rPr>
              <a:t>work.</a:t>
            </a:r>
            <a:endParaRPr sz="2400">
              <a:latin typeface="Corbel Light"/>
              <a:cs typeface="Corbel Light"/>
            </a:endParaRPr>
          </a:p>
          <a:p>
            <a:pPr marL="12700">
              <a:lnSpc>
                <a:spcPts val="2575"/>
              </a:lnSpc>
              <a:spcBef>
                <a:spcPts val="1120"/>
              </a:spcBef>
            </a:pPr>
            <a:r>
              <a:rPr dirty="0" sz="2400" spc="35" b="0" i="1">
                <a:solidFill>
                  <a:srgbClr val="2D2421"/>
                </a:solidFill>
                <a:latin typeface="Corbel Light"/>
                <a:cs typeface="Corbel Light"/>
              </a:rPr>
              <a:t>Cleanable:</a:t>
            </a:r>
            <a:endParaRPr sz="2400">
              <a:latin typeface="Corbel Light"/>
              <a:cs typeface="Corbel Light"/>
            </a:endParaRPr>
          </a:p>
          <a:p>
            <a:pPr marL="12700" marR="32384">
              <a:lnSpc>
                <a:spcPct val="76500"/>
              </a:lnSpc>
              <a:spcBef>
                <a:spcPts val="375"/>
              </a:spcBef>
            </a:pP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While</a:t>
            </a:r>
            <a:r>
              <a:rPr dirty="0" sz="2400" spc="34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the</a:t>
            </a:r>
            <a:r>
              <a:rPr dirty="0" sz="2400" spc="27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world</a:t>
            </a:r>
            <a:r>
              <a:rPr dirty="0" sz="2400" spc="35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has</a:t>
            </a:r>
            <a:r>
              <a:rPr dirty="0" sz="2400" spc="34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10" b="0">
                <a:solidFill>
                  <a:srgbClr val="2D2421"/>
                </a:solidFill>
                <a:latin typeface="Corbel Light"/>
                <a:cs typeface="Corbel Light"/>
              </a:rPr>
              <a:t>seemed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to</a:t>
            </a:r>
            <a:r>
              <a:rPr dirty="0" sz="2400" spc="34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right</a:t>
            </a:r>
            <a:r>
              <a:rPr dirty="0" sz="2400" spc="40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itself,</a:t>
            </a:r>
            <a:r>
              <a:rPr dirty="0" sz="2400" spc="41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keeping</a:t>
            </a:r>
            <a:r>
              <a:rPr dirty="0" sz="2400" spc="3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25" b="0">
                <a:solidFill>
                  <a:srgbClr val="2D2421"/>
                </a:solidFill>
                <a:latin typeface="Corbel Light"/>
                <a:cs typeface="Corbel Light"/>
              </a:rPr>
              <a:t>our</a:t>
            </a:r>
            <a:endParaRPr sz="2400">
              <a:latin typeface="Corbel Light"/>
              <a:cs typeface="Corbel Light"/>
            </a:endParaRPr>
          </a:p>
          <a:p>
            <a:pPr marL="12700" marR="5080">
              <a:lnSpc>
                <a:spcPct val="76900"/>
              </a:lnSpc>
              <a:spcBef>
                <a:spcPts val="300"/>
              </a:spcBef>
            </a:pP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spaces</a:t>
            </a:r>
            <a:r>
              <a:rPr dirty="0" sz="2400" spc="34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safe</a:t>
            </a:r>
            <a:r>
              <a:rPr dirty="0" sz="2400" spc="33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and</a:t>
            </a:r>
            <a:r>
              <a:rPr dirty="0" sz="2400" spc="32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germ</a:t>
            </a:r>
            <a:r>
              <a:rPr dirty="0" sz="2400" spc="34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free</a:t>
            </a:r>
            <a:r>
              <a:rPr dirty="0" sz="2400" spc="35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25" b="0">
                <a:solidFill>
                  <a:srgbClr val="2D2421"/>
                </a:solidFill>
                <a:latin typeface="Corbel Light"/>
                <a:cs typeface="Corbel Light"/>
              </a:rPr>
              <a:t>is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still</a:t>
            </a:r>
            <a:r>
              <a:rPr dirty="0" sz="2400" spc="30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b="0">
                <a:solidFill>
                  <a:srgbClr val="2D2421"/>
                </a:solidFill>
                <a:latin typeface="Corbel Light"/>
                <a:cs typeface="Corbel Light"/>
              </a:rPr>
              <a:t>a</a:t>
            </a:r>
            <a:r>
              <a:rPr dirty="0" sz="2400" spc="254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2400" spc="-10" b="0">
                <a:solidFill>
                  <a:srgbClr val="2D2421"/>
                </a:solidFill>
                <a:latin typeface="Corbel Light"/>
                <a:cs typeface="Corbel Light"/>
              </a:rPr>
              <a:t>priority.</a:t>
            </a:r>
            <a:endParaRPr sz="2400">
              <a:latin typeface="Corbel Light"/>
              <a:cs typeface="Corbel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9954" y="6930390"/>
            <a:ext cx="3687445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 spc="130" b="0">
                <a:solidFill>
                  <a:srgbClr val="2D2421"/>
                </a:solidFill>
                <a:latin typeface="Corbel Light"/>
                <a:cs typeface="Corbel Light"/>
              </a:rPr>
              <a:t>Introducing</a:t>
            </a:r>
            <a:r>
              <a:rPr dirty="0" sz="1800" spc="10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65" b="0">
                <a:solidFill>
                  <a:srgbClr val="2D2421"/>
                </a:solidFill>
                <a:latin typeface="Corbel Light"/>
                <a:cs typeface="Corbel Light"/>
              </a:rPr>
              <a:t>Say</a:t>
            </a:r>
            <a:r>
              <a:rPr dirty="0" sz="1800" spc="44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O</a:t>
            </a:r>
            <a:r>
              <a:rPr dirty="0" sz="1800" spc="3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80" b="0">
                <a:solidFill>
                  <a:srgbClr val="2D2421"/>
                </a:solidFill>
                <a:latin typeface="Corbel Light"/>
                <a:cs typeface="Corbel Light"/>
              </a:rPr>
              <a:t>poly</a:t>
            </a:r>
            <a:r>
              <a:rPr dirty="0" sz="1800" spc="9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10" b="0">
                <a:solidFill>
                  <a:srgbClr val="2D2421"/>
                </a:solidFill>
                <a:latin typeface="Corbel Light"/>
                <a:cs typeface="Corbel Light"/>
              </a:rPr>
              <a:t>collection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by</a:t>
            </a:r>
            <a:r>
              <a:rPr dirty="0" sz="1800" spc="45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105" b="0">
                <a:solidFill>
                  <a:srgbClr val="2D2421"/>
                </a:solidFill>
                <a:latin typeface="Corbel Light"/>
                <a:cs typeface="Corbel Light"/>
              </a:rPr>
              <a:t>Source</a:t>
            </a:r>
            <a:r>
              <a:rPr dirty="0" sz="1800" spc="114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40" b="0">
                <a:solidFill>
                  <a:srgbClr val="2D2421"/>
                </a:solidFill>
                <a:latin typeface="Corbel Light"/>
                <a:cs typeface="Corbel Light"/>
              </a:rPr>
              <a:t>International</a:t>
            </a:r>
            <a:r>
              <a:rPr dirty="0" sz="1800" spc="13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95" b="0">
                <a:solidFill>
                  <a:srgbClr val="2D2421"/>
                </a:solidFill>
                <a:latin typeface="Corbel Light"/>
                <a:cs typeface="Corbel Light"/>
              </a:rPr>
              <a:t>Design.</a:t>
            </a:r>
            <a:endParaRPr sz="1800">
              <a:latin typeface="Corbel Light"/>
              <a:cs typeface="Corbel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771" rIns="0" bIns="0" rtlCol="0" vert="horz">
            <a:spAutoFit/>
          </a:bodyPr>
          <a:lstStyle/>
          <a:p>
            <a:pPr marL="12194540">
              <a:lnSpc>
                <a:spcPct val="100000"/>
              </a:lnSpc>
              <a:spcBef>
                <a:spcPts val="100"/>
              </a:spcBef>
            </a:pPr>
            <a:r>
              <a:rPr dirty="0" sz="6000" spc="110">
                <a:solidFill>
                  <a:srgbClr val="2D2421"/>
                </a:solidFill>
              </a:rPr>
              <a:t>Clean.</a:t>
            </a:r>
            <a:endParaRPr sz="6000"/>
          </a:p>
        </p:txBody>
      </p:sp>
      <p:sp>
        <p:nvSpPr>
          <p:cNvPr id="10" name="object 10" descr=""/>
          <p:cNvSpPr txBox="1"/>
          <p:nvPr/>
        </p:nvSpPr>
        <p:spPr>
          <a:xfrm>
            <a:off x="13800328" y="9689845"/>
            <a:ext cx="4263390" cy="56642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894715" marR="5080" indent="-882650">
              <a:lnSpc>
                <a:spcPts val="2100"/>
              </a:lnSpc>
              <a:spcBef>
                <a:spcPts val="220"/>
              </a:spcBef>
            </a:pPr>
            <a:r>
              <a:rPr dirty="0" sz="1800" spc="70" b="0">
                <a:solidFill>
                  <a:srgbClr val="2D2421"/>
                </a:solidFill>
                <a:latin typeface="Corbel Light"/>
                <a:cs typeface="Corbel Light"/>
              </a:rPr>
              <a:t>Reef</a:t>
            </a:r>
            <a:r>
              <a:rPr dirty="0" sz="1800" spc="9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75" b="0">
                <a:solidFill>
                  <a:srgbClr val="2D2421"/>
                </a:solidFill>
                <a:latin typeface="Corbel Light"/>
                <a:cs typeface="Corbel Light"/>
              </a:rPr>
              <a:t>Pro</a:t>
            </a:r>
            <a:r>
              <a:rPr dirty="0" sz="1800" spc="8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by</a:t>
            </a:r>
            <a:r>
              <a:rPr dirty="0" sz="1800" spc="434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140" b="0">
                <a:solidFill>
                  <a:srgbClr val="2D2421"/>
                </a:solidFill>
                <a:latin typeface="Corbel Light"/>
                <a:cs typeface="Corbel Light"/>
              </a:rPr>
              <a:t>Ultrafabrics,</a:t>
            </a:r>
            <a:r>
              <a:rPr dirty="0" sz="1800" spc="12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60" b="0">
                <a:solidFill>
                  <a:srgbClr val="2D2421"/>
                </a:solidFill>
                <a:latin typeface="Corbel Light"/>
                <a:cs typeface="Corbel Light"/>
              </a:rPr>
              <a:t>Ink</a:t>
            </a:r>
            <a:r>
              <a:rPr dirty="0" sz="1800" spc="8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60" b="0">
                <a:solidFill>
                  <a:srgbClr val="2D2421"/>
                </a:solidFill>
                <a:latin typeface="Corbel Light"/>
                <a:cs typeface="Corbel Light"/>
              </a:rPr>
              <a:t>and</a:t>
            </a:r>
            <a:r>
              <a:rPr dirty="0" sz="1800" spc="4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70" b="0">
                <a:solidFill>
                  <a:srgbClr val="2D2421"/>
                </a:solidFill>
                <a:latin typeface="Corbel Light"/>
                <a:cs typeface="Corbel Light"/>
              </a:rPr>
              <a:t>Stain </a:t>
            </a:r>
            <a:r>
              <a:rPr dirty="0" sz="1800" spc="120" b="0">
                <a:solidFill>
                  <a:srgbClr val="2D2421"/>
                </a:solidFill>
                <a:latin typeface="Corbel Light"/>
                <a:cs typeface="Corbel Light"/>
              </a:rPr>
              <a:t>resistant</a:t>
            </a:r>
            <a:r>
              <a:rPr dirty="0" sz="1800" spc="140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60" b="0">
                <a:solidFill>
                  <a:srgbClr val="2D2421"/>
                </a:solidFill>
                <a:latin typeface="Corbel Light"/>
                <a:cs typeface="Corbel Light"/>
              </a:rPr>
              <a:t>and</a:t>
            </a:r>
            <a:r>
              <a:rPr dirty="0" sz="1800" spc="8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00" b="0">
                <a:solidFill>
                  <a:srgbClr val="2D2421"/>
                </a:solidFill>
                <a:latin typeface="Corbel Light"/>
                <a:cs typeface="Corbel Light"/>
              </a:rPr>
              <a:t>bleach</a:t>
            </a:r>
            <a:r>
              <a:rPr dirty="0" sz="1800" spc="12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00" b="0">
                <a:solidFill>
                  <a:srgbClr val="2D2421"/>
                </a:solidFill>
                <a:latin typeface="Corbel Light"/>
                <a:cs typeface="Corbel Light"/>
              </a:rPr>
              <a:t>cleanable</a:t>
            </a:r>
            <a:endParaRPr sz="18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550" rIns="0" bIns="0" rtlCol="0" vert="horz">
            <a:spAutoFit/>
          </a:bodyPr>
          <a:lstStyle/>
          <a:p>
            <a:pPr marL="12902565">
              <a:lnSpc>
                <a:spcPct val="100000"/>
              </a:lnSpc>
              <a:spcBef>
                <a:spcPts val="100"/>
              </a:spcBef>
            </a:pPr>
            <a:r>
              <a:rPr dirty="0" sz="6000" spc="65">
                <a:solidFill>
                  <a:srgbClr val="2D2421"/>
                </a:solidFill>
              </a:rPr>
              <a:t>Flexible.</a:t>
            </a:r>
            <a:endParaRPr sz="6000"/>
          </a:p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6552" y="7346442"/>
            <a:ext cx="3250692" cy="24399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031" y="6656323"/>
            <a:ext cx="3171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M</a:t>
            </a:r>
            <a:r>
              <a:rPr dirty="0" sz="1800" spc="3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spc="110" b="0">
                <a:solidFill>
                  <a:srgbClr val="2D2421"/>
                </a:solidFill>
                <a:latin typeface="Corbel Light"/>
                <a:cs typeface="Corbel Light"/>
              </a:rPr>
              <a:t>Nesting</a:t>
            </a:r>
            <a:r>
              <a:rPr dirty="0" sz="1800" spc="125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00" b="0">
                <a:solidFill>
                  <a:srgbClr val="2D2421"/>
                </a:solidFill>
                <a:latin typeface="Corbel Light"/>
                <a:cs typeface="Corbel Light"/>
              </a:rPr>
              <a:t>Height</a:t>
            </a:r>
            <a:r>
              <a:rPr dirty="0" sz="1800" spc="80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00" b="0">
                <a:solidFill>
                  <a:srgbClr val="2D2421"/>
                </a:solidFill>
                <a:latin typeface="Corbel Light"/>
                <a:cs typeface="Corbel Light"/>
              </a:rPr>
              <a:t>Adjustable</a:t>
            </a:r>
            <a:endParaRPr sz="1800">
              <a:latin typeface="Corbel Light"/>
              <a:cs typeface="Corbel Ligh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99591" y="1818132"/>
            <a:ext cx="3980688" cy="30479"/>
          </a:xfrm>
          <a:prstGeom prst="rect">
            <a:avLst/>
          </a:prstGeom>
        </p:spPr>
      </p:pic>
      <p:pic>
        <p:nvPicPr>
          <p:cNvPr id="6" name="object 6" descr="">
            <a:hlinkClick r:id="rId2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8117" y="7293102"/>
            <a:ext cx="2916914" cy="2664714"/>
          </a:xfrm>
          <a:prstGeom prst="rect">
            <a:avLst/>
          </a:prstGeom>
        </p:spPr>
      </p:pic>
      <p:pic>
        <p:nvPicPr>
          <p:cNvPr id="7" name="object 7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5168" y="3043654"/>
            <a:ext cx="2526466" cy="351564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27023" y="2424683"/>
            <a:ext cx="3889248" cy="2523743"/>
          </a:xfrm>
          <a:prstGeom prst="rect">
            <a:avLst/>
          </a:prstGeom>
        </p:spPr>
      </p:pic>
      <p:pic>
        <p:nvPicPr>
          <p:cNvPr id="9" name="object 9" descr="">
            <a:hlinkClick r:id="rId6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1918" y="1018249"/>
            <a:ext cx="1231059" cy="1756954"/>
          </a:xfrm>
          <a:prstGeom prst="rect">
            <a:avLst/>
          </a:prstGeom>
        </p:spPr>
      </p:pic>
      <p:pic>
        <p:nvPicPr>
          <p:cNvPr id="10" name="object 10" descr="">
            <a:hlinkClick r:id="rId2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1104" y="553212"/>
            <a:ext cx="8766048" cy="6067044"/>
          </a:xfrm>
          <a:prstGeom prst="rect">
            <a:avLst/>
          </a:prstGeom>
        </p:spPr>
      </p:pic>
      <p:pic>
        <p:nvPicPr>
          <p:cNvPr id="11" name="object 11" descr="">
            <a:hlinkClick r:id="rId2"/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5674" y="7530083"/>
            <a:ext cx="2496205" cy="236905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1518572" y="2566305"/>
            <a:ext cx="254000" cy="21088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00"/>
              </a:lnSpc>
            </a:pPr>
            <a:r>
              <a:rPr dirty="0" u="sng" sz="1800" spc="9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2"/>
              </a:rPr>
              <a:t>Tier</a:t>
            </a:r>
            <a:r>
              <a:rPr dirty="0" u="sng" sz="1800" spc="7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2"/>
              </a:rPr>
              <a:t>  </a:t>
            </a:r>
            <a:r>
              <a:rPr dirty="0" u="sng" sz="1800" spc="114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2"/>
              </a:rPr>
              <a:t>Stacking</a:t>
            </a:r>
            <a:r>
              <a:rPr dirty="0" u="sng" sz="1800" spc="1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2"/>
              </a:rPr>
              <a:t>  </a:t>
            </a:r>
            <a:r>
              <a:rPr dirty="0" u="sng" sz="1800" spc="7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 Light"/>
                <a:cs typeface="Corbel Light"/>
                <a:hlinkClick r:id="rId2"/>
              </a:rPr>
              <a:t>Chair</a:t>
            </a:r>
            <a:endParaRPr sz="1800">
              <a:latin typeface="Corbel Light"/>
              <a:cs typeface="Corbel Light"/>
            </a:endParaRPr>
          </a:p>
        </p:txBody>
      </p:sp>
      <p:pic>
        <p:nvPicPr>
          <p:cNvPr id="13" name="object 13" descr="">
            <a:hlinkClick r:id="rId12"/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004547" y="5554979"/>
            <a:ext cx="6251448" cy="416661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4899639" y="9714230"/>
            <a:ext cx="3114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0" b="0">
                <a:solidFill>
                  <a:srgbClr val="2D2421"/>
                </a:solidFill>
                <a:latin typeface="Corbel Light"/>
                <a:cs typeface="Corbel Light"/>
              </a:rPr>
              <a:t>Ellehaven</a:t>
            </a:r>
            <a:r>
              <a:rPr dirty="0" sz="1800" spc="140" b="0">
                <a:solidFill>
                  <a:srgbClr val="2D2421"/>
                </a:solidFill>
                <a:latin typeface="Corbel Light"/>
                <a:cs typeface="Corbel Light"/>
              </a:rPr>
              <a:t>  </a:t>
            </a:r>
            <a:r>
              <a:rPr dirty="0" sz="1800" spc="100" b="0">
                <a:solidFill>
                  <a:srgbClr val="2D2421"/>
                </a:solidFill>
                <a:latin typeface="Corbel Light"/>
                <a:cs typeface="Corbel Light"/>
              </a:rPr>
              <a:t>Height</a:t>
            </a:r>
            <a:r>
              <a:rPr dirty="0" sz="1800" spc="100" b="0">
                <a:solidFill>
                  <a:srgbClr val="2D2421"/>
                </a:solidFill>
                <a:latin typeface="Corbel Light"/>
                <a:cs typeface="Corbel Light"/>
              </a:rPr>
              <a:t>  Adjustable</a:t>
            </a:r>
            <a:endParaRPr sz="18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833479" y="2791586"/>
            <a:ext cx="6083935" cy="0"/>
          </a:xfrm>
          <a:custGeom>
            <a:avLst/>
            <a:gdLst/>
            <a:ahLst/>
            <a:cxnLst/>
            <a:rect l="l" t="t" r="r" b="b"/>
            <a:pathLst>
              <a:path w="6083934" h="0">
                <a:moveTo>
                  <a:pt x="0" y="0"/>
                </a:moveTo>
                <a:lnTo>
                  <a:pt x="6083681" y="0"/>
                </a:lnTo>
              </a:path>
            </a:pathLst>
          </a:custGeom>
          <a:ln w="19050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368" y="487680"/>
            <a:ext cx="4139183" cy="56540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61928" y="1557528"/>
            <a:ext cx="391096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2D2421"/>
                </a:solidFill>
              </a:rPr>
              <a:t>Wood</a:t>
            </a:r>
            <a:r>
              <a:rPr dirty="0" sz="6000" spc="355">
                <a:solidFill>
                  <a:srgbClr val="2D2421"/>
                </a:solidFill>
              </a:rPr>
              <a:t> </a:t>
            </a:r>
            <a:r>
              <a:rPr dirty="0" sz="6000">
                <a:solidFill>
                  <a:srgbClr val="2D2421"/>
                </a:solidFill>
              </a:rPr>
              <a:t>is</a:t>
            </a:r>
            <a:r>
              <a:rPr dirty="0" sz="6000" spc="170">
                <a:solidFill>
                  <a:srgbClr val="2D2421"/>
                </a:solidFill>
              </a:rPr>
              <a:t> </a:t>
            </a:r>
            <a:r>
              <a:rPr dirty="0" sz="6000" spc="114">
                <a:solidFill>
                  <a:srgbClr val="2D2421"/>
                </a:solidFill>
              </a:rPr>
              <a:t>Art.</a:t>
            </a:r>
            <a:endParaRPr sz="6000"/>
          </a:p>
        </p:txBody>
      </p:sp>
      <p:sp>
        <p:nvSpPr>
          <p:cNvPr id="5" name="object 5" descr=""/>
          <p:cNvSpPr txBox="1"/>
          <p:nvPr/>
        </p:nvSpPr>
        <p:spPr>
          <a:xfrm>
            <a:off x="403606" y="6741414"/>
            <a:ext cx="7059295" cy="2012314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065" marR="5080" indent="-1270">
              <a:lnSpc>
                <a:spcPct val="92000"/>
              </a:lnSpc>
              <a:spcBef>
                <a:spcPts val="290"/>
              </a:spcBef>
            </a:pPr>
            <a:r>
              <a:rPr dirty="0" sz="1800" b="0">
                <a:solidFill>
                  <a:srgbClr val="2E2E2E"/>
                </a:solidFill>
                <a:latin typeface="Corbel Light"/>
                <a:cs typeface="Corbel Light"/>
              </a:rPr>
              <a:t>“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The</a:t>
            </a:r>
            <a:r>
              <a:rPr dirty="0" sz="2000" spc="-8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physiological</a:t>
            </a:r>
            <a:r>
              <a:rPr dirty="0" sz="2000" spc="-6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and</a:t>
            </a:r>
            <a:r>
              <a:rPr dirty="0" sz="2000" spc="-3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psychological</a:t>
            </a:r>
            <a:r>
              <a:rPr dirty="0" sz="2000" spc="-6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benefits</a:t>
            </a:r>
            <a:r>
              <a:rPr dirty="0" sz="2000" spc="-7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of</a:t>
            </a:r>
            <a:r>
              <a:rPr dirty="0" sz="2000" spc="-5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being</a:t>
            </a:r>
            <a:r>
              <a:rPr dirty="0" sz="2000" spc="-7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in</a:t>
            </a:r>
            <a:r>
              <a:rPr dirty="0" sz="2000" spc="-4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a</a:t>
            </a:r>
            <a:r>
              <a:rPr dirty="0" sz="2000" spc="-3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space</a:t>
            </a:r>
            <a:r>
              <a:rPr dirty="0" sz="2000" spc="-4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20" b="0">
                <a:solidFill>
                  <a:srgbClr val="2E2E2E"/>
                </a:solidFill>
                <a:latin typeface="Corbel Light"/>
                <a:cs typeface="Corbel Light"/>
              </a:rPr>
              <a:t>with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wood</a:t>
            </a:r>
            <a:r>
              <a:rPr dirty="0" sz="2000" spc="-5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are</a:t>
            </a:r>
            <a:r>
              <a:rPr dirty="0" sz="2000" spc="-5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many:</a:t>
            </a:r>
            <a:r>
              <a:rPr dirty="0" sz="2000" spc="-5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lowered</a:t>
            </a:r>
            <a:r>
              <a:rPr dirty="0" sz="2000" spc="-8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blood</a:t>
            </a:r>
            <a:r>
              <a:rPr dirty="0" sz="2000" spc="-7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pressure</a:t>
            </a:r>
            <a:r>
              <a:rPr dirty="0" sz="2000" spc="-8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and</a:t>
            </a:r>
            <a:r>
              <a:rPr dirty="0" sz="2000" spc="-5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heart</a:t>
            </a:r>
            <a:r>
              <a:rPr dirty="0" sz="2000" spc="-6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rate,</a:t>
            </a:r>
            <a:r>
              <a:rPr dirty="0" sz="2000" spc="-5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perception</a:t>
            </a:r>
            <a:r>
              <a:rPr dirty="0" sz="2000" spc="-8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25" b="0">
                <a:solidFill>
                  <a:srgbClr val="2E2E2E"/>
                </a:solidFill>
                <a:latin typeface="Corbel Light"/>
                <a:cs typeface="Corbel Light"/>
              </a:rPr>
              <a:t>of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warmth,</a:t>
            </a:r>
            <a:r>
              <a:rPr dirty="0" sz="2000" spc="-2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and</a:t>
            </a:r>
            <a:r>
              <a:rPr dirty="0" sz="2000" spc="-4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connection</a:t>
            </a:r>
            <a:r>
              <a:rPr dirty="0" sz="2000" spc="-7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to</a:t>
            </a:r>
            <a:r>
              <a:rPr dirty="0" sz="2000" spc="-3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living</a:t>
            </a:r>
            <a:r>
              <a:rPr dirty="0" sz="2000" spc="-6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things</a:t>
            </a:r>
            <a:r>
              <a:rPr dirty="0" sz="2000" spc="-6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to</a:t>
            </a:r>
            <a:r>
              <a:rPr dirty="0" sz="2000" spc="-4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name</a:t>
            </a:r>
            <a:r>
              <a:rPr dirty="0" sz="2000" spc="-6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a</a:t>
            </a:r>
            <a:r>
              <a:rPr dirty="0" sz="2000" spc="-3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few.</a:t>
            </a:r>
            <a:r>
              <a:rPr dirty="0" sz="2000" spc="-6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In</a:t>
            </a:r>
            <a:r>
              <a:rPr dirty="0" sz="2000" spc="-3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addition,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research</a:t>
            </a:r>
            <a:r>
              <a:rPr dirty="0" sz="2000" spc="-6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continues</a:t>
            </a:r>
            <a:r>
              <a:rPr dirty="0" sz="2000" spc="-3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to</a:t>
            </a:r>
            <a:r>
              <a:rPr dirty="0" sz="2000" spc="-2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indicate</a:t>
            </a:r>
            <a:r>
              <a:rPr dirty="0" sz="2000" spc="-5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that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25" b="0">
                <a:solidFill>
                  <a:srgbClr val="2E2E2E"/>
                </a:solidFill>
                <a:latin typeface="Corbel Light"/>
                <a:cs typeface="Corbel Light"/>
              </a:rPr>
              <a:t>nature-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made</a:t>
            </a:r>
            <a:r>
              <a:rPr dirty="0" sz="2000" spc="-5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and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25" b="0">
                <a:solidFill>
                  <a:srgbClr val="2E2E2E"/>
                </a:solidFill>
                <a:latin typeface="Corbel Light"/>
                <a:cs typeface="Corbel Light"/>
              </a:rPr>
              <a:t>human-</a:t>
            </a:r>
            <a:r>
              <a:rPr dirty="0" sz="2000" spc="-20" b="0">
                <a:solidFill>
                  <a:srgbClr val="2E2E2E"/>
                </a:solidFill>
                <a:latin typeface="Corbel Light"/>
                <a:cs typeface="Corbel Light"/>
              </a:rPr>
              <a:t>made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environments</a:t>
            </a:r>
            <a:r>
              <a:rPr dirty="0" sz="2000" spc="-5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are</a:t>
            </a:r>
            <a:r>
              <a:rPr dirty="0" sz="2000" spc="-3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processed</a:t>
            </a:r>
            <a:r>
              <a:rPr dirty="0" sz="2000" spc="-5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differently</a:t>
            </a:r>
            <a:r>
              <a:rPr dirty="0" sz="2000" spc="-4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in</a:t>
            </a:r>
            <a:r>
              <a:rPr dirty="0" sz="2000" spc="-3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our</a:t>
            </a:r>
            <a:r>
              <a:rPr dirty="0" sz="2000" spc="-2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brains,</a:t>
            </a:r>
            <a:r>
              <a:rPr dirty="0" sz="2000" spc="-3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influencing</a:t>
            </a:r>
            <a:r>
              <a:rPr dirty="0" sz="2000" spc="-45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which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is</a:t>
            </a:r>
            <a:r>
              <a:rPr dirty="0" sz="2000" spc="-2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b="0">
                <a:solidFill>
                  <a:srgbClr val="2E2E2E"/>
                </a:solidFill>
                <a:latin typeface="Corbel Light"/>
                <a:cs typeface="Corbel Light"/>
              </a:rPr>
              <a:t>the</a:t>
            </a:r>
            <a:r>
              <a:rPr dirty="0" sz="2000" spc="-3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preferred</a:t>
            </a:r>
            <a:r>
              <a:rPr dirty="0" sz="2000" spc="-60" b="0">
                <a:solidFill>
                  <a:srgbClr val="2E2E2E"/>
                </a:solidFill>
                <a:latin typeface="Corbel Light"/>
                <a:cs typeface="Corbel Light"/>
              </a:rPr>
              <a:t> </a:t>
            </a:r>
            <a:r>
              <a:rPr dirty="0" sz="2000" spc="-10" b="0">
                <a:solidFill>
                  <a:srgbClr val="2E2E2E"/>
                </a:solidFill>
                <a:latin typeface="Corbel Light"/>
                <a:cs typeface="Corbel Light"/>
              </a:rPr>
              <a:t>experience.”</a:t>
            </a:r>
            <a:endParaRPr sz="2000">
              <a:latin typeface="Corbel Light"/>
              <a:cs typeface="Corbel Light"/>
            </a:endParaRPr>
          </a:p>
          <a:p>
            <a:pPr algn="ctr">
              <a:lnSpc>
                <a:spcPts val="2200"/>
              </a:lnSpc>
            </a:pPr>
            <a:r>
              <a:rPr dirty="0" u="sng" sz="2000" spc="-1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Biophilic</a:t>
            </a:r>
            <a:r>
              <a:rPr dirty="0" u="sng" sz="2000" spc="-5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 </a:t>
            </a:r>
            <a:r>
              <a:rPr dirty="0" u="sng" sz="2000" spc="-1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response</a:t>
            </a:r>
            <a:r>
              <a:rPr dirty="0" u="sng" sz="2000" spc="-65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 </a:t>
            </a:r>
            <a:r>
              <a:rPr dirty="0" u="sng" sz="2000" spc="-2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to</a:t>
            </a:r>
            <a:r>
              <a:rPr dirty="0" u="sng" sz="2000" spc="-12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 </a:t>
            </a:r>
            <a:r>
              <a:rPr dirty="0" u="sng" sz="2000" spc="-1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Wood</a:t>
            </a:r>
            <a:r>
              <a:rPr dirty="0" u="sng" sz="2000" spc="-35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 </a:t>
            </a:r>
            <a:r>
              <a:rPr dirty="0" u="sng" sz="2000" spc="-1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|</a:t>
            </a:r>
            <a:r>
              <a:rPr dirty="0" u="sng" sz="2000" spc="-9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 </a:t>
            </a:r>
            <a:r>
              <a:rPr dirty="0" u="sng" sz="200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Arch</a:t>
            </a:r>
            <a:r>
              <a:rPr dirty="0" u="sng" sz="2000" spc="-4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 </a:t>
            </a:r>
            <a:r>
              <a:rPr dirty="0" u="sng" sz="2000" spc="-1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4"/>
              </a:rPr>
              <a:t>Daily</a:t>
            </a:r>
            <a:endParaRPr sz="2000">
              <a:latin typeface="Corbel Light"/>
              <a:cs typeface="Corbel Light"/>
            </a:endParaRPr>
          </a:p>
        </p:txBody>
      </p:sp>
      <p:pic>
        <p:nvPicPr>
          <p:cNvPr id="6" name="object 6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86171" y="1860804"/>
            <a:ext cx="4663439" cy="31242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011673" y="5398770"/>
            <a:ext cx="5718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Learn</a:t>
            </a:r>
            <a:r>
              <a:rPr dirty="0" sz="1800" spc="43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1800" b="0">
                <a:solidFill>
                  <a:srgbClr val="2D2421"/>
                </a:solidFill>
                <a:latin typeface="Corbel Light"/>
                <a:cs typeface="Corbel Light"/>
              </a:rPr>
              <a:t>the</a:t>
            </a:r>
            <a:r>
              <a:rPr dirty="0" sz="1800" spc="380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u="sng" sz="180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7"/>
              </a:rPr>
              <a:t>differences</a:t>
            </a:r>
            <a:r>
              <a:rPr dirty="0" u="none" sz="1800" spc="370" b="0">
                <a:solidFill>
                  <a:srgbClr val="0000FF"/>
                </a:solidFill>
                <a:latin typeface="Corbel Light"/>
                <a:cs typeface="Corbel Light"/>
              </a:rPr>
              <a:t> </a:t>
            </a:r>
            <a:r>
              <a:rPr dirty="0" u="none" sz="1800" b="0">
                <a:solidFill>
                  <a:srgbClr val="2D2421"/>
                </a:solidFill>
                <a:latin typeface="Corbel Light"/>
                <a:cs typeface="Corbel Light"/>
              </a:rPr>
              <a:t>between</a:t>
            </a:r>
            <a:r>
              <a:rPr dirty="0" u="none" sz="1800" spc="459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u="none" sz="1800" b="0">
                <a:solidFill>
                  <a:srgbClr val="2D2421"/>
                </a:solidFill>
                <a:latin typeface="Corbel Light"/>
                <a:cs typeface="Corbel Light"/>
              </a:rPr>
              <a:t>wood</a:t>
            </a:r>
            <a:r>
              <a:rPr dirty="0" u="none" sz="1800" spc="4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u="none" sz="1800" b="0">
                <a:solidFill>
                  <a:srgbClr val="2D2421"/>
                </a:solidFill>
                <a:latin typeface="Corbel Light"/>
                <a:cs typeface="Corbel Light"/>
              </a:rPr>
              <a:t>slabs</a:t>
            </a:r>
            <a:r>
              <a:rPr dirty="0" u="none" sz="1800" spc="4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u="none" sz="1800" b="0">
                <a:solidFill>
                  <a:srgbClr val="2D2421"/>
                </a:solidFill>
                <a:latin typeface="Corbel Light"/>
                <a:cs typeface="Corbel Light"/>
              </a:rPr>
              <a:t>and</a:t>
            </a:r>
            <a:r>
              <a:rPr dirty="0" u="none" sz="1800" spc="36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u="none" sz="1800" spc="-10" b="0">
                <a:solidFill>
                  <a:srgbClr val="2D2421"/>
                </a:solidFill>
                <a:latin typeface="Corbel Light"/>
                <a:cs typeface="Corbel Light"/>
              </a:rPr>
              <a:t>multiplank</a:t>
            </a:r>
            <a:endParaRPr sz="1800">
              <a:latin typeface="Corbel Light"/>
              <a:cs typeface="Corbel Ligh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5468" y="6071615"/>
            <a:ext cx="2299716" cy="34549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96728" y="6053328"/>
            <a:ext cx="5183124" cy="345490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41395" y="6053328"/>
            <a:ext cx="2269236" cy="340309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3763752" y="3185159"/>
            <a:ext cx="3092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3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11"/>
              </a:rPr>
              <a:t>custom</a:t>
            </a:r>
            <a:r>
              <a:rPr dirty="0" u="sng" sz="2400" spc="-7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11"/>
              </a:rPr>
              <a:t> </a:t>
            </a:r>
            <a:r>
              <a:rPr dirty="0" u="sng" sz="2400" spc="-4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11"/>
              </a:rPr>
              <a:t>community</a:t>
            </a:r>
            <a:r>
              <a:rPr dirty="0" u="sng" sz="2400" spc="-5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11"/>
              </a:rPr>
              <a:t> </a:t>
            </a:r>
            <a:r>
              <a:rPr dirty="0" u="sng" sz="2400" spc="-10" b="0">
                <a:solidFill>
                  <a:srgbClr val="0000FF"/>
                </a:solidFill>
                <a:uFill>
                  <a:solidFill>
                    <a:srgbClr val="7D7D7D"/>
                  </a:solidFill>
                </a:uFill>
                <a:latin typeface="Corbel Light"/>
                <a:cs typeface="Corbel Light"/>
                <a:hlinkClick r:id="rId11"/>
              </a:rPr>
              <a:t>tables</a:t>
            </a:r>
            <a:endParaRPr sz="24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253" y="7488682"/>
            <a:ext cx="577913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70" b="0">
                <a:solidFill>
                  <a:srgbClr val="2D2421"/>
                </a:solidFill>
                <a:latin typeface="Corbel Light"/>
                <a:cs typeface="Corbel Light"/>
              </a:rPr>
              <a:t>The</a:t>
            </a:r>
            <a:r>
              <a:rPr dirty="0" sz="6000" spc="445" b="0">
                <a:solidFill>
                  <a:srgbClr val="2D2421"/>
                </a:solidFill>
                <a:latin typeface="Corbel Light"/>
                <a:cs typeface="Corbel Light"/>
              </a:rPr>
              <a:t> </a:t>
            </a:r>
            <a:r>
              <a:rPr dirty="0" sz="6000" spc="80" b="0">
                <a:solidFill>
                  <a:srgbClr val="2D2421"/>
                </a:solidFill>
                <a:latin typeface="Corbel Light"/>
                <a:cs typeface="Corbel Light"/>
              </a:rPr>
              <a:t>“Boardroom”</a:t>
            </a:r>
            <a:r>
              <a:rPr dirty="0" sz="6300" spc="80" b="0">
                <a:solidFill>
                  <a:srgbClr val="2D2421"/>
                </a:solidFill>
                <a:latin typeface="Corbel Light"/>
                <a:cs typeface="Corbel Light"/>
              </a:rPr>
              <a:t>.</a:t>
            </a:r>
            <a:endParaRPr sz="6300">
              <a:latin typeface="Corbel Light"/>
              <a:cs typeface="Corbel Ligh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029842" y="8695563"/>
            <a:ext cx="6292850" cy="0"/>
          </a:xfrm>
          <a:custGeom>
            <a:avLst/>
            <a:gdLst/>
            <a:ahLst/>
            <a:cxnLst/>
            <a:rect l="l" t="t" r="r" b="b"/>
            <a:pathLst>
              <a:path w="6292850" h="0">
                <a:moveTo>
                  <a:pt x="0" y="0"/>
                </a:moveTo>
                <a:lnTo>
                  <a:pt x="6292342" y="0"/>
                </a:lnTo>
              </a:path>
            </a:pathLst>
          </a:custGeom>
          <a:ln w="19050">
            <a:solidFill>
              <a:srgbClr val="2D24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6634040" y="2388149"/>
            <a:ext cx="279400" cy="4696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z="2000" spc="125" b="0">
                <a:latin typeface="Corbel Light"/>
                <a:cs typeface="Corbel Light"/>
              </a:rPr>
              <a:t>Defign</a:t>
            </a:r>
            <a:r>
              <a:rPr dirty="0" sz="2000" spc="80" b="0">
                <a:latin typeface="Corbel Light"/>
                <a:cs typeface="Corbel Light"/>
              </a:rPr>
              <a:t>  </a:t>
            </a:r>
            <a:r>
              <a:rPr dirty="0" sz="2000" b="0">
                <a:latin typeface="Corbel Light"/>
                <a:cs typeface="Corbel Light"/>
              </a:rPr>
              <a:t>by</a:t>
            </a:r>
            <a:r>
              <a:rPr dirty="0" sz="2000" spc="459" b="0">
                <a:latin typeface="Corbel Light"/>
                <a:cs typeface="Corbel Light"/>
              </a:rPr>
              <a:t> </a:t>
            </a:r>
            <a:r>
              <a:rPr dirty="0" sz="2000" spc="125" b="0">
                <a:latin typeface="Corbel Light"/>
                <a:cs typeface="Corbel Light"/>
              </a:rPr>
              <a:t>Source</a:t>
            </a:r>
            <a:r>
              <a:rPr dirty="0" sz="2000" spc="90" b="0">
                <a:latin typeface="Corbel Light"/>
                <a:cs typeface="Corbel Light"/>
              </a:rPr>
              <a:t>  </a:t>
            </a:r>
            <a:r>
              <a:rPr dirty="0" sz="2000" spc="160" b="0">
                <a:latin typeface="Corbel Light"/>
                <a:cs typeface="Corbel Light"/>
              </a:rPr>
              <a:t>International</a:t>
            </a:r>
            <a:r>
              <a:rPr dirty="0" sz="2000" spc="100" b="0">
                <a:latin typeface="Corbel Light"/>
                <a:cs typeface="Corbel Light"/>
              </a:rPr>
              <a:t>  </a:t>
            </a:r>
            <a:r>
              <a:rPr dirty="0" sz="2000" spc="110" b="0">
                <a:latin typeface="Corbel Light"/>
                <a:cs typeface="Corbel Light"/>
              </a:rPr>
              <a:t>Design</a:t>
            </a:r>
            <a:endParaRPr sz="2000">
              <a:latin typeface="Corbel Light"/>
              <a:cs typeface="Corbel Light"/>
            </a:endParaRPr>
          </a:p>
        </p:txBody>
      </p:sp>
      <p:pic>
        <p:nvPicPr>
          <p:cNvPr id="5" name="object 5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701040"/>
            <a:ext cx="4512563" cy="6400799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7082" y="4253484"/>
            <a:ext cx="4358640" cy="2966466"/>
          </a:xfrm>
          <a:prstGeom prst="rect">
            <a:avLst/>
          </a:prstGeom>
        </p:spPr>
      </p:pic>
      <p:pic>
        <p:nvPicPr>
          <p:cNvPr id="7" name="object 7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26952" y="701040"/>
            <a:ext cx="4895088" cy="2938272"/>
          </a:xfrm>
          <a:prstGeom prst="rect">
            <a:avLst/>
          </a:prstGeom>
        </p:spPr>
      </p:pic>
      <p:pic>
        <p:nvPicPr>
          <p:cNvPr id="8" name="object 8" descr="">
            <a:hlinkClick r:id="rId6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36095" y="4215384"/>
            <a:ext cx="4901184" cy="2941320"/>
          </a:xfrm>
          <a:prstGeom prst="rect">
            <a:avLst/>
          </a:prstGeom>
        </p:spPr>
      </p:pic>
      <p:pic>
        <p:nvPicPr>
          <p:cNvPr id="9" name="object 9" descr="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795" y="701040"/>
            <a:ext cx="5454396" cy="320039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736330" y="7814309"/>
            <a:ext cx="738822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latin typeface="Corbel Light"/>
                <a:cs typeface="Corbel Light"/>
              </a:rPr>
              <a:t>Once</a:t>
            </a:r>
            <a:r>
              <a:rPr dirty="0" sz="1800" spc="-5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a</a:t>
            </a:r>
            <a:r>
              <a:rPr dirty="0" sz="1800" spc="-7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place</a:t>
            </a:r>
            <a:r>
              <a:rPr dirty="0" sz="1800" spc="-5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of</a:t>
            </a:r>
            <a:r>
              <a:rPr dirty="0" sz="1800" spc="-5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power,</a:t>
            </a:r>
            <a:r>
              <a:rPr dirty="0" sz="1800" spc="-4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the</a:t>
            </a:r>
            <a:r>
              <a:rPr dirty="0" sz="1800" spc="-6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Boardroom</a:t>
            </a:r>
            <a:r>
              <a:rPr dirty="0" sz="1800" spc="-9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has</a:t>
            </a:r>
            <a:r>
              <a:rPr dirty="0" sz="1800" spc="-5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boldly</a:t>
            </a:r>
            <a:r>
              <a:rPr dirty="0" sz="1800" spc="-3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returned</a:t>
            </a:r>
            <a:r>
              <a:rPr dirty="0" sz="1800" spc="-4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to</a:t>
            </a:r>
            <a:r>
              <a:rPr dirty="0" sz="1800" spc="-6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be</a:t>
            </a:r>
            <a:r>
              <a:rPr dirty="0" sz="1800" spc="-50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gathering</a:t>
            </a:r>
            <a:r>
              <a:rPr dirty="0" sz="1800" spc="-4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place </a:t>
            </a:r>
            <a:r>
              <a:rPr dirty="0" sz="1800" b="0">
                <a:latin typeface="Corbel Light"/>
                <a:cs typeface="Corbel Light"/>
              </a:rPr>
              <a:t>for</a:t>
            </a:r>
            <a:r>
              <a:rPr dirty="0" sz="1800" spc="-9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client</a:t>
            </a:r>
            <a:r>
              <a:rPr dirty="0" sz="1800" spc="-5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facing,</a:t>
            </a:r>
            <a:r>
              <a:rPr dirty="0" sz="1800" spc="-3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and</a:t>
            </a:r>
            <a:r>
              <a:rPr dirty="0" sz="1800" spc="-6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critical</a:t>
            </a:r>
            <a:r>
              <a:rPr dirty="0" sz="1800" spc="-40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business</a:t>
            </a:r>
            <a:r>
              <a:rPr dirty="0" sz="1800" spc="-30" b="0">
                <a:latin typeface="Corbel Light"/>
                <a:cs typeface="Corbel Light"/>
              </a:rPr>
              <a:t> </a:t>
            </a:r>
            <a:r>
              <a:rPr dirty="0" sz="1800" spc="-25" b="0">
                <a:latin typeface="Corbel Light"/>
                <a:cs typeface="Corbel Light"/>
              </a:rPr>
              <a:t>meetings.</a:t>
            </a:r>
            <a:r>
              <a:rPr dirty="0" sz="1800" spc="-6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A</a:t>
            </a:r>
            <a:r>
              <a:rPr dirty="0" sz="1800" spc="-6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bit</a:t>
            </a:r>
            <a:r>
              <a:rPr dirty="0" sz="1800" spc="-4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more</a:t>
            </a:r>
            <a:r>
              <a:rPr dirty="0" sz="1800" spc="-6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formal</a:t>
            </a:r>
            <a:r>
              <a:rPr dirty="0" sz="1800" spc="-6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than</a:t>
            </a:r>
            <a:r>
              <a:rPr dirty="0" sz="1800" spc="-7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huddles,</a:t>
            </a:r>
            <a:r>
              <a:rPr dirty="0" sz="1800" spc="-20" b="0">
                <a:latin typeface="Corbel Light"/>
                <a:cs typeface="Corbel Light"/>
              </a:rPr>
              <a:t> </a:t>
            </a:r>
            <a:r>
              <a:rPr dirty="0" sz="1800" spc="-25" b="0">
                <a:latin typeface="Corbel Light"/>
                <a:cs typeface="Corbel Light"/>
              </a:rPr>
              <a:t>or </a:t>
            </a:r>
            <a:r>
              <a:rPr dirty="0" sz="1800" spc="-10" b="0">
                <a:latin typeface="Corbel Light"/>
                <a:cs typeface="Corbel Light"/>
              </a:rPr>
              <a:t>typically</a:t>
            </a:r>
            <a:r>
              <a:rPr dirty="0" sz="1800" spc="-5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conference</a:t>
            </a:r>
            <a:r>
              <a:rPr dirty="0" sz="1800" spc="-15" b="0">
                <a:latin typeface="Corbel Light"/>
                <a:cs typeface="Corbel Light"/>
              </a:rPr>
              <a:t> </a:t>
            </a:r>
            <a:r>
              <a:rPr dirty="0" sz="1800" spc="-25" b="0">
                <a:latin typeface="Corbel Light"/>
                <a:cs typeface="Corbel Light"/>
              </a:rPr>
              <a:t>rooms.</a:t>
            </a:r>
            <a:r>
              <a:rPr dirty="0" sz="1800" spc="-11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The</a:t>
            </a:r>
            <a:r>
              <a:rPr dirty="0" sz="1800" spc="-5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return</a:t>
            </a:r>
            <a:r>
              <a:rPr dirty="0" sz="1800" spc="-6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to</a:t>
            </a:r>
            <a:r>
              <a:rPr dirty="0" sz="1800" spc="-5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workplace</a:t>
            </a:r>
            <a:r>
              <a:rPr dirty="0" sz="1800" spc="-20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requires</a:t>
            </a:r>
            <a:r>
              <a:rPr dirty="0" sz="1800" spc="-3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a</a:t>
            </a:r>
            <a:r>
              <a:rPr dirty="0" sz="1800" spc="-7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few</a:t>
            </a:r>
            <a:r>
              <a:rPr dirty="0" sz="1800" spc="-3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formal</a:t>
            </a:r>
            <a:r>
              <a:rPr dirty="0" sz="1800" spc="-5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spaces. </a:t>
            </a:r>
            <a:r>
              <a:rPr dirty="0" sz="1800" spc="-30" b="0">
                <a:latin typeface="Corbel Light"/>
                <a:cs typeface="Corbel Light"/>
              </a:rPr>
              <a:t>Today’s</a:t>
            </a:r>
            <a:r>
              <a:rPr dirty="0" sz="1800" spc="-7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Boardroom</a:t>
            </a:r>
            <a:r>
              <a:rPr dirty="0" sz="1800" spc="-90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delivers</a:t>
            </a:r>
            <a:r>
              <a:rPr dirty="0" sz="1800" spc="-3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on</a:t>
            </a:r>
            <a:r>
              <a:rPr dirty="0" sz="1800" spc="-6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that</a:t>
            </a:r>
            <a:r>
              <a:rPr dirty="0" sz="1800" spc="-6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“formal</a:t>
            </a:r>
            <a:r>
              <a:rPr dirty="0" sz="1800" spc="-6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aesthetic”</a:t>
            </a:r>
            <a:r>
              <a:rPr dirty="0" sz="1800" spc="-4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with</a:t>
            </a:r>
            <a:r>
              <a:rPr dirty="0" sz="1800" spc="-5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one</a:t>
            </a:r>
            <a:r>
              <a:rPr dirty="0" sz="1800" spc="-6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key</a:t>
            </a:r>
            <a:r>
              <a:rPr dirty="0" sz="1800" spc="-4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difference:</a:t>
            </a:r>
            <a:r>
              <a:rPr dirty="0" sz="1800" spc="-5" b="0">
                <a:latin typeface="Corbel Light"/>
                <a:cs typeface="Corbel Light"/>
              </a:rPr>
              <a:t> </a:t>
            </a:r>
            <a:r>
              <a:rPr dirty="0" sz="1800" spc="-25" b="0">
                <a:latin typeface="Corbel Light"/>
                <a:cs typeface="Corbel Light"/>
              </a:rPr>
              <a:t>it </a:t>
            </a:r>
            <a:r>
              <a:rPr dirty="0" sz="1800" b="0">
                <a:latin typeface="Corbel Light"/>
                <a:cs typeface="Corbel Light"/>
              </a:rPr>
              <a:t>will</a:t>
            </a:r>
            <a:r>
              <a:rPr dirty="0" sz="1800" spc="-5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uniquely</a:t>
            </a:r>
            <a:r>
              <a:rPr dirty="0" sz="1800" spc="-2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and</a:t>
            </a:r>
            <a:r>
              <a:rPr dirty="0" sz="1800" spc="-65" b="0">
                <a:latin typeface="Corbel Light"/>
                <a:cs typeface="Corbel Light"/>
              </a:rPr>
              <a:t> </a:t>
            </a:r>
            <a:r>
              <a:rPr dirty="0" sz="1800" spc="-20" b="0">
                <a:latin typeface="Corbel Light"/>
                <a:cs typeface="Corbel Light"/>
              </a:rPr>
              <a:t>transparently</a:t>
            </a:r>
            <a:r>
              <a:rPr dirty="0" sz="1800" spc="-4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tell</a:t>
            </a:r>
            <a:r>
              <a:rPr dirty="0" sz="1800" spc="-4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a</a:t>
            </a:r>
            <a:r>
              <a:rPr dirty="0" sz="1800" spc="-8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story</a:t>
            </a:r>
            <a:r>
              <a:rPr dirty="0" sz="1800" spc="-3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about</a:t>
            </a:r>
            <a:r>
              <a:rPr dirty="0" sz="1800" spc="-6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the</a:t>
            </a:r>
            <a:r>
              <a:rPr dirty="0" sz="1800" spc="-55" b="0">
                <a:latin typeface="Corbel Light"/>
                <a:cs typeface="Corbel Light"/>
              </a:rPr>
              <a:t> </a:t>
            </a:r>
            <a:r>
              <a:rPr dirty="0" sz="1800" spc="-20" b="0">
                <a:latin typeface="Corbel Light"/>
                <a:cs typeface="Corbel Light"/>
              </a:rPr>
              <a:t>company’s</a:t>
            </a:r>
            <a:r>
              <a:rPr dirty="0" sz="1800" spc="-50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specific</a:t>
            </a:r>
            <a:r>
              <a:rPr dirty="0" sz="1800" spc="-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brand, history</a:t>
            </a:r>
            <a:r>
              <a:rPr dirty="0" sz="1800" spc="-35" b="0">
                <a:latin typeface="Corbel Light"/>
                <a:cs typeface="Corbel Light"/>
              </a:rPr>
              <a:t> </a:t>
            </a:r>
            <a:r>
              <a:rPr dirty="0" sz="1800" b="0">
                <a:latin typeface="Corbel Light"/>
                <a:cs typeface="Corbel Light"/>
              </a:rPr>
              <a:t>and</a:t>
            </a:r>
            <a:r>
              <a:rPr dirty="0" sz="1800" spc="-45" b="0">
                <a:latin typeface="Corbel Light"/>
                <a:cs typeface="Corbel Light"/>
              </a:rPr>
              <a:t> </a:t>
            </a:r>
            <a:r>
              <a:rPr dirty="0" sz="1800" spc="-10" b="0">
                <a:latin typeface="Corbel Light"/>
                <a:cs typeface="Corbel Light"/>
              </a:rPr>
              <a:t>culture.</a:t>
            </a:r>
            <a:endParaRPr sz="1800">
              <a:latin typeface="Corbel Light"/>
              <a:cs typeface="Corbel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Erin Eneboe</dc:creator>
  <dc:title>Guide.</dc:title>
  <dcterms:created xsi:type="dcterms:W3CDTF">2024-11-20T17:54:51Z</dcterms:created>
  <dcterms:modified xsi:type="dcterms:W3CDTF">2024-11-20T17:54:51Z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2024-11-20T00:00:00Z</vt:filetime>
  </property>
  <property fmtid="{D5CDD505-2E9C-101B-9397-08002B2CF9AE}" pid="5" name="Producer">
    <vt:lpwstr>Adobe PDF Services</vt:lpwstr>
  </property>
</Properties>
</file>